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6"/>
  </p:notesMasterIdLst>
  <p:sldIdLst>
    <p:sldId id="256" r:id="rId2"/>
    <p:sldId id="297" r:id="rId3"/>
    <p:sldId id="298" r:id="rId4"/>
    <p:sldId id="260" r:id="rId5"/>
    <p:sldId id="300" r:id="rId6"/>
    <p:sldId id="306" r:id="rId7"/>
    <p:sldId id="307" r:id="rId8"/>
    <p:sldId id="309" r:id="rId9"/>
    <p:sldId id="310" r:id="rId10"/>
    <p:sldId id="261" r:id="rId11"/>
    <p:sldId id="262" r:id="rId12"/>
    <p:sldId id="302" r:id="rId13"/>
    <p:sldId id="267" r:id="rId14"/>
    <p:sldId id="268" r:id="rId15"/>
    <p:sldId id="305" r:id="rId16"/>
    <p:sldId id="263" r:id="rId17"/>
    <p:sldId id="264" r:id="rId18"/>
    <p:sldId id="304" r:id="rId19"/>
    <p:sldId id="265" r:id="rId20"/>
    <p:sldId id="266" r:id="rId21"/>
    <p:sldId id="303" r:id="rId22"/>
    <p:sldId id="269" r:id="rId23"/>
    <p:sldId id="270" r:id="rId24"/>
    <p:sldId id="301" r:id="rId2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09" autoAdjust="0"/>
  </p:normalViewPr>
  <p:slideViewPr>
    <p:cSldViewPr>
      <p:cViewPr varScale="1">
        <p:scale>
          <a:sx n="67" d="100"/>
          <a:sy n="67" d="100"/>
        </p:scale>
        <p:origin x="-984" y="-102"/>
      </p:cViewPr>
      <p:guideLst>
        <p:guide orient="horz" pos="2160"/>
        <p:guide pos="2880"/>
      </p:guideLst>
    </p:cSldViewPr>
  </p:slideViewPr>
  <p:outlineViewPr>
    <p:cViewPr>
      <p:scale>
        <a:sx n="33" d="100"/>
        <a:sy n="33" d="100"/>
      </p:scale>
      <p:origin x="48" y="15336"/>
    </p:cViewPr>
  </p:outlineViewPr>
  <p:notesTextViewPr>
    <p:cViewPr>
      <p:scale>
        <a:sx n="100" d="100"/>
        <a:sy n="100" d="100"/>
      </p:scale>
      <p:origin x="0" y="0"/>
    </p:cViewPr>
  </p:notesTextViewPr>
  <p:notesViewPr>
    <p:cSldViewPr>
      <p:cViewPr varScale="1">
        <p:scale>
          <a:sx n="53" d="100"/>
          <a:sy n="53" d="100"/>
        </p:scale>
        <p:origin x="-261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s-E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s-E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D926D49-FC19-4C2E-A141-FD07F1B5675E}" type="slidenum">
              <a:rPr lang="es-ES"/>
              <a:pPr>
                <a:defRPr/>
              </a:pPr>
              <a:t>‹#›</a:t>
            </a:fld>
            <a:endParaRPr lang="es-ES"/>
          </a:p>
        </p:txBody>
      </p:sp>
    </p:spTree>
    <p:extLst>
      <p:ext uri="{BB962C8B-B14F-4D97-AF65-F5344CB8AC3E}">
        <p14:creationId xmlns:p14="http://schemas.microsoft.com/office/powerpoint/2010/main" val="2292067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3B5C7BD3-06D7-4A24-A661-2E99AF13DF4C}" type="slidenum">
              <a:rPr lang="es-ES" smtClean="0"/>
              <a:pPr/>
              <a:t>1</a:t>
            </a:fld>
            <a:endParaRPr lang="es-ES"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8D279AD5-CBDD-489F-B520-9C0B40FC938C}" type="slidenum">
              <a:rPr lang="es-ES" smtClean="0"/>
              <a:pPr/>
              <a:t>14</a:t>
            </a:fld>
            <a:endParaRPr lang="es-E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9B05B55D-635A-4714-82D8-B39BCF04328F}" type="slidenum">
              <a:rPr lang="es-ES" smtClean="0"/>
              <a:pPr/>
              <a:t>15</a:t>
            </a:fld>
            <a:endParaRPr lang="es-ES" smtClean="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16E7FD45-88FA-4DEB-926F-57A66787EB19}" type="slidenum">
              <a:rPr lang="es-ES" smtClean="0"/>
              <a:pPr/>
              <a:t>16</a:t>
            </a:fld>
            <a:endParaRPr lang="es-ES"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CABE9CDF-EBFF-48CC-A868-BAEB21CAA042}" type="slidenum">
              <a:rPr lang="es-ES" smtClean="0"/>
              <a:pPr/>
              <a:t>17</a:t>
            </a:fld>
            <a:endParaRPr lang="es-ES"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E77CA877-ECD8-49C4-BBEE-106BCC52F878}" type="slidenum">
              <a:rPr lang="es-ES" smtClean="0"/>
              <a:pPr/>
              <a:t>18</a:t>
            </a:fld>
            <a:endParaRPr lang="es-ES"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6134C6DC-8E76-418E-95F4-DA3DE624BD6D}" type="slidenum">
              <a:rPr lang="es-ES" smtClean="0"/>
              <a:pPr/>
              <a:t>19</a:t>
            </a:fld>
            <a:endParaRPr lang="es-ES" smtClean="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57DB5F65-F4CB-4E5E-A638-405FEF514274}" type="slidenum">
              <a:rPr lang="es-ES" smtClean="0"/>
              <a:pPr/>
              <a:t>20</a:t>
            </a:fld>
            <a:endParaRPr lang="es-ES" smtClean="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D71F4AC4-5477-4C45-BCE7-B94B63FBCDD6}" type="slidenum">
              <a:rPr lang="es-ES" smtClean="0"/>
              <a:pPr/>
              <a:t>21</a:t>
            </a:fld>
            <a:endParaRPr lang="es-ES" smtClean="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F5DEC0AF-8B8A-4B4F-833A-A5C89C30C9F4}" type="slidenum">
              <a:rPr lang="es-ES" smtClean="0"/>
              <a:pPr/>
              <a:t>22</a:t>
            </a:fld>
            <a:endParaRPr lang="es-ES" smtClean="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3BF0D7A4-EC13-466F-B62B-7A6E69FCD300}" type="slidenum">
              <a:rPr lang="es-ES" smtClean="0"/>
              <a:pPr/>
              <a:t>23</a:t>
            </a:fld>
            <a:endParaRPr lang="es-ES"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3CD88485-845A-413D-919D-1748714099B4}" type="slidenum">
              <a:rPr lang="es-ES" smtClean="0"/>
              <a:pPr/>
              <a:t>2</a:t>
            </a:fld>
            <a:endParaRPr lang="es-E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E13D7D55-F527-4B9B-860A-230A49D3A216}" type="slidenum">
              <a:rPr lang="es-ES" smtClean="0"/>
              <a:pPr/>
              <a:t>24</a:t>
            </a:fld>
            <a:endParaRPr lang="es-ES" smtClean="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940ED698-CDB9-4C5D-A645-010F3FF74EB6}" type="slidenum">
              <a:rPr lang="es-ES" smtClean="0"/>
              <a:pPr/>
              <a:t>3</a:t>
            </a:fld>
            <a:endParaRPr lang="es-E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1B6E01D1-3093-4938-8E94-66F06B59B11E}" type="slidenum">
              <a:rPr lang="es-ES" smtClean="0"/>
              <a:pPr/>
              <a:t>4</a:t>
            </a:fld>
            <a:endParaRPr lang="es-E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30283F37-4679-4AF5-B3A8-58521F6CEA62}" type="slidenum">
              <a:rPr lang="es-ES" smtClean="0"/>
              <a:pPr/>
              <a:t>5</a:t>
            </a:fld>
            <a:endParaRPr lang="es-E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E9FB268-5AB4-4F92-9A33-FB4845D8FBC2}" type="slidenum">
              <a:rPr lang="es-ES" smtClean="0"/>
              <a:pPr/>
              <a:t>10</a:t>
            </a:fld>
            <a:endParaRPr lang="es-E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BF3621B4-9FDE-4547-8E90-EFA80D5D1A16}" type="slidenum">
              <a:rPr lang="es-ES" smtClean="0"/>
              <a:pPr/>
              <a:t>11</a:t>
            </a:fld>
            <a:endParaRPr lang="es-E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CD87F9A4-D7A2-4F52-BB74-CD326196CF66}" type="slidenum">
              <a:rPr lang="es-ES" smtClean="0"/>
              <a:pPr/>
              <a:t>12</a:t>
            </a:fld>
            <a:endParaRPr lang="es-E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535DE829-69E9-4C00-998A-8633C14F0086}" type="slidenum">
              <a:rPr lang="es-ES" smtClean="0"/>
              <a:pPr/>
              <a:t>13</a:t>
            </a:fld>
            <a:endParaRPr lang="es-E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AR"/>
          </a:p>
        </p:txBody>
      </p:sp>
      <p:sp>
        <p:nvSpPr>
          <p:cNvPr id="4" name="Rectangle 6"/>
          <p:cNvSpPr>
            <a:spLocks noGrp="1" noChangeArrowheads="1"/>
          </p:cNvSpPr>
          <p:nvPr>
            <p:ph type="sldNum" sz="quarter" idx="10"/>
          </p:nvPr>
        </p:nvSpPr>
        <p:spPr>
          <a:ln/>
        </p:spPr>
        <p:txBody>
          <a:bodyPr/>
          <a:lstStyle>
            <a:lvl1pPr>
              <a:defRPr/>
            </a:lvl1pPr>
          </a:lstStyle>
          <a:p>
            <a:pPr>
              <a:defRPr/>
            </a:pPr>
            <a:fld id="{E1596320-2603-40F6-B5F1-DC4389684882}" type="slidenum">
              <a:rPr lang="es-ES"/>
              <a:pPr>
                <a:defRPr/>
              </a:pPr>
              <a:t>‹#›</a:t>
            </a:fld>
            <a:endParaRPr lang="es-ES"/>
          </a:p>
        </p:txBody>
      </p:sp>
      <p:sp>
        <p:nvSpPr>
          <p:cNvPr id="5" name="3 Marcador de fecha"/>
          <p:cNvSpPr>
            <a:spLocks noGrp="1"/>
          </p:cNvSpPr>
          <p:nvPr>
            <p:ph type="dt" sz="half" idx="11"/>
          </p:nvPr>
        </p:nvSpPr>
        <p:spPr/>
        <p:txBody>
          <a:bodyPr/>
          <a:lstStyle>
            <a:lvl1pPr>
              <a:defRPr/>
            </a:lvl1pPr>
          </a:lstStyle>
          <a:p>
            <a:pPr>
              <a:defRPr/>
            </a:pPr>
            <a:r>
              <a:rPr lang="es-AR"/>
              <a:t> </a:t>
            </a:r>
            <a:r>
              <a:rPr lang="es-AR" sz="1000" b="1"/>
              <a:t>TALLER POST ACREDITACIÓN DE CARRERAS DE INFORMÁTICA </a:t>
            </a:r>
            <a:endParaRPr lang="es-AR" sz="1000"/>
          </a:p>
          <a:p>
            <a:pPr>
              <a:defRPr/>
            </a:pPr>
            <a:endParaRPr lang="es-ES"/>
          </a:p>
        </p:txBody>
      </p:sp>
      <p:sp>
        <p:nvSpPr>
          <p:cNvPr id="6" name="4 Marcador de pie de página"/>
          <p:cNvSpPr>
            <a:spLocks noGrp="1"/>
          </p:cNvSpPr>
          <p:nvPr>
            <p:ph type="ftr" sz="quarter" idx="12"/>
          </p:nvPr>
        </p:nvSpPr>
        <p:spPr/>
        <p:txBody>
          <a:bodyPr/>
          <a:lstStyle>
            <a:lvl1pPr>
              <a:defRPr/>
            </a:lvl1pPr>
          </a:lstStyle>
          <a:p>
            <a:pPr>
              <a:defRPr/>
            </a:pPr>
            <a:r>
              <a:rPr lang="es-ES"/>
              <a:t>Avellaneda </a:t>
            </a:r>
          </a:p>
          <a:p>
            <a:pPr>
              <a:defRPr/>
            </a:pPr>
            <a:r>
              <a:rPr lang="es-ES"/>
              <a:t>  8 de Noviembre de 2011</a:t>
            </a:r>
          </a:p>
          <a:p>
            <a:pPr>
              <a:defRPr/>
            </a:pP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a:xfrm>
            <a:off x="457200" y="6245225"/>
            <a:ext cx="2133600" cy="476250"/>
          </a:xfrm>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smtClean="0"/>
            </a:lvl1pPr>
          </a:lstStyle>
          <a:p>
            <a:pPr>
              <a:defRPr/>
            </a:pPr>
            <a:fld id="{589423BF-6612-431D-B464-0972AB51FC72}"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a:xfrm>
            <a:off x="457200" y="6245225"/>
            <a:ext cx="2133600" cy="476250"/>
          </a:xfrm>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smtClean="0"/>
            </a:lvl1pPr>
          </a:lstStyle>
          <a:p>
            <a:pPr>
              <a:defRPr/>
            </a:pPr>
            <a:fld id="{A8900095-5DC5-4943-8B97-EF5516D61B72}"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7448550" y="5786438"/>
            <a:ext cx="1695450" cy="10715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AR" dirty="0"/>
          </a:p>
        </p:txBody>
      </p:sp>
      <p:sp>
        <p:nvSpPr>
          <p:cNvPr id="5" name="3 Marcador de fecha"/>
          <p:cNvSpPr>
            <a:spLocks noGrp="1"/>
          </p:cNvSpPr>
          <p:nvPr>
            <p:ph type="dt" sz="half" idx="10"/>
          </p:nvPr>
        </p:nvSpPr>
        <p:spPr/>
        <p:txBody>
          <a:bodyPr/>
          <a:lstStyle>
            <a:lvl1pPr>
              <a:defRPr sz="1400" dirty="0" smtClean="0"/>
            </a:lvl1pPr>
          </a:lstStyle>
          <a:p>
            <a:pPr>
              <a:defRPr/>
            </a:pPr>
            <a:r>
              <a:rPr lang="es-AR"/>
              <a:t> </a:t>
            </a:r>
            <a:r>
              <a:rPr lang="es-AR" sz="1000" b="1"/>
              <a:t>TALLER POST ACREDITACIÓN DE CARRERAS DE INFORMÁTICA </a:t>
            </a:r>
            <a:endParaRPr lang="es-AR" sz="1000"/>
          </a:p>
          <a:p>
            <a:pPr>
              <a:defRPr/>
            </a:pPr>
            <a:endParaRPr lang="es-ES"/>
          </a:p>
        </p:txBody>
      </p:sp>
      <p:sp>
        <p:nvSpPr>
          <p:cNvPr id="6" name="4 Marcador de pie de página"/>
          <p:cNvSpPr>
            <a:spLocks noGrp="1"/>
          </p:cNvSpPr>
          <p:nvPr>
            <p:ph type="ftr" sz="quarter" idx="11"/>
          </p:nvPr>
        </p:nvSpPr>
        <p:spPr/>
        <p:txBody>
          <a:bodyPr/>
          <a:lstStyle>
            <a:lvl1pPr>
              <a:defRPr sz="1200" b="1" i="0" cap="small" baseline="0" dirty="0" smtClean="0"/>
            </a:lvl1pPr>
          </a:lstStyle>
          <a:p>
            <a:pPr>
              <a:defRPr/>
            </a:pPr>
            <a:r>
              <a:rPr lang="es-ES"/>
              <a:t>Avellaneda </a:t>
            </a:r>
          </a:p>
          <a:p>
            <a:pPr>
              <a:defRPr/>
            </a:pPr>
            <a:r>
              <a:rPr lang="es-ES"/>
              <a:t>  8 de Noviembre de 2011</a:t>
            </a:r>
          </a:p>
          <a:p>
            <a:pPr>
              <a:defRPr/>
            </a:pPr>
            <a:endParaRPr lang="es-ES"/>
          </a:p>
        </p:txBody>
      </p:sp>
      <p:sp>
        <p:nvSpPr>
          <p:cNvPr id="7" name="5 Marcador de número de diapositiva"/>
          <p:cNvSpPr>
            <a:spLocks noGrp="1"/>
          </p:cNvSpPr>
          <p:nvPr>
            <p:ph type="sldNum" sz="quarter" idx="12"/>
          </p:nvPr>
        </p:nvSpPr>
        <p:spPr/>
        <p:txBody>
          <a:bodyPr/>
          <a:lstStyle>
            <a:lvl1pPr>
              <a:defRPr smtClean="0"/>
            </a:lvl1pPr>
          </a:lstStyle>
          <a:p>
            <a:pPr>
              <a:defRPr/>
            </a:pPr>
            <a:fld id="{97818C36-4687-49A2-BA68-0B0150D1CEEA}"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
          <p:cNvSpPr>
            <a:spLocks noGrp="1" noChangeArrowheads="1"/>
          </p:cNvSpPr>
          <p:nvPr>
            <p:ph type="sldNum" sz="quarter" idx="10"/>
          </p:nvPr>
        </p:nvSpPr>
        <p:spPr>
          <a:ln/>
        </p:spPr>
        <p:txBody>
          <a:bodyPr/>
          <a:lstStyle>
            <a:lvl1pPr>
              <a:defRPr/>
            </a:lvl1pPr>
          </a:lstStyle>
          <a:p>
            <a:pPr>
              <a:defRPr/>
            </a:pPr>
            <a:fld id="{1C483E76-A9D0-441C-BD98-58EC394D5F13}" type="slidenum">
              <a:rPr lang="es-ES"/>
              <a:pPr>
                <a:defRPr/>
              </a:pPr>
              <a:t>‹#›</a:t>
            </a:fld>
            <a:endParaRPr lang="es-ES"/>
          </a:p>
        </p:txBody>
      </p:sp>
      <p:sp>
        <p:nvSpPr>
          <p:cNvPr id="5" name="3 Marcador de fecha"/>
          <p:cNvSpPr>
            <a:spLocks noGrp="1"/>
          </p:cNvSpPr>
          <p:nvPr>
            <p:ph type="dt" sz="half" idx="11"/>
          </p:nvPr>
        </p:nvSpPr>
        <p:spPr/>
        <p:txBody>
          <a:bodyPr/>
          <a:lstStyle>
            <a:lvl1pPr>
              <a:defRPr/>
            </a:lvl1pPr>
          </a:lstStyle>
          <a:p>
            <a:pPr>
              <a:defRPr/>
            </a:pPr>
            <a:r>
              <a:rPr lang="es-AR"/>
              <a:t> </a:t>
            </a:r>
            <a:r>
              <a:rPr lang="es-AR" sz="1000" b="1"/>
              <a:t>TALLER POST ACREDITACIÓN DE CARRERAS DE INFORMÁTICA </a:t>
            </a:r>
            <a:endParaRPr lang="es-AR" sz="1000"/>
          </a:p>
          <a:p>
            <a:pPr>
              <a:defRPr/>
            </a:pPr>
            <a:endParaRPr lang="es-ES"/>
          </a:p>
        </p:txBody>
      </p:sp>
      <p:sp>
        <p:nvSpPr>
          <p:cNvPr id="6" name="4 Marcador de pie de página"/>
          <p:cNvSpPr>
            <a:spLocks noGrp="1"/>
          </p:cNvSpPr>
          <p:nvPr>
            <p:ph type="ftr" sz="quarter" idx="12"/>
          </p:nvPr>
        </p:nvSpPr>
        <p:spPr/>
        <p:txBody>
          <a:bodyPr/>
          <a:lstStyle>
            <a:lvl1pPr>
              <a:defRPr/>
            </a:lvl1pPr>
          </a:lstStyle>
          <a:p>
            <a:pPr>
              <a:defRPr/>
            </a:pPr>
            <a:r>
              <a:rPr lang="es-ES"/>
              <a:t>Avellaneda </a:t>
            </a:r>
          </a:p>
          <a:p>
            <a:pPr>
              <a:defRPr/>
            </a:pPr>
            <a:r>
              <a:rPr lang="es-ES"/>
              <a:t>  8 de Noviembre de 2011</a:t>
            </a:r>
          </a:p>
          <a:p>
            <a:pPr>
              <a:defRPr/>
            </a:pPr>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Rectangle 6"/>
          <p:cNvSpPr>
            <a:spLocks noGrp="1" noChangeArrowheads="1"/>
          </p:cNvSpPr>
          <p:nvPr>
            <p:ph type="sldNum" sz="quarter" idx="10"/>
          </p:nvPr>
        </p:nvSpPr>
        <p:spPr>
          <a:ln/>
        </p:spPr>
        <p:txBody>
          <a:bodyPr/>
          <a:lstStyle>
            <a:lvl1pPr>
              <a:defRPr/>
            </a:lvl1pPr>
          </a:lstStyle>
          <a:p>
            <a:pPr>
              <a:defRPr/>
            </a:pPr>
            <a:fld id="{89B8E05D-DA64-47CA-A802-43CEECC7207D}" type="slidenum">
              <a:rPr lang="es-ES"/>
              <a:pPr>
                <a:defRPr/>
              </a:pPr>
              <a:t>‹#›</a:t>
            </a:fld>
            <a:endParaRPr lang="es-ES"/>
          </a:p>
        </p:txBody>
      </p:sp>
      <p:sp>
        <p:nvSpPr>
          <p:cNvPr id="6" name="3 Marcador de fecha"/>
          <p:cNvSpPr>
            <a:spLocks noGrp="1"/>
          </p:cNvSpPr>
          <p:nvPr>
            <p:ph type="dt" sz="half" idx="11"/>
          </p:nvPr>
        </p:nvSpPr>
        <p:spPr/>
        <p:txBody>
          <a:bodyPr/>
          <a:lstStyle>
            <a:lvl1pPr>
              <a:defRPr/>
            </a:lvl1pPr>
          </a:lstStyle>
          <a:p>
            <a:pPr>
              <a:defRPr/>
            </a:pPr>
            <a:r>
              <a:rPr lang="es-AR"/>
              <a:t> </a:t>
            </a:r>
            <a:r>
              <a:rPr lang="es-AR" sz="1000" b="1"/>
              <a:t>TALLER POST ACREDITACIÓN DE CARRERAS DE INFORMÁTICA </a:t>
            </a:r>
            <a:endParaRPr lang="es-AR" sz="1000"/>
          </a:p>
          <a:p>
            <a:pPr>
              <a:defRPr/>
            </a:pPr>
            <a:endParaRPr lang="es-ES"/>
          </a:p>
        </p:txBody>
      </p:sp>
      <p:sp>
        <p:nvSpPr>
          <p:cNvPr id="7" name="4 Marcador de pie de página"/>
          <p:cNvSpPr>
            <a:spLocks noGrp="1"/>
          </p:cNvSpPr>
          <p:nvPr>
            <p:ph type="ftr" sz="quarter" idx="12"/>
          </p:nvPr>
        </p:nvSpPr>
        <p:spPr/>
        <p:txBody>
          <a:bodyPr/>
          <a:lstStyle>
            <a:lvl1pPr>
              <a:defRPr/>
            </a:lvl1pPr>
          </a:lstStyle>
          <a:p>
            <a:pPr>
              <a:defRPr/>
            </a:pPr>
            <a:r>
              <a:rPr lang="es-ES"/>
              <a:t>Avellaneda </a:t>
            </a:r>
          </a:p>
          <a:p>
            <a:pPr>
              <a:defRPr/>
            </a:pPr>
            <a:r>
              <a:rPr lang="es-ES"/>
              <a:t>  8 de Noviembre de 2011</a:t>
            </a:r>
          </a:p>
          <a:p>
            <a:pPr>
              <a:defRPr/>
            </a:pP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Rectangle 6"/>
          <p:cNvSpPr>
            <a:spLocks noGrp="1" noChangeArrowheads="1"/>
          </p:cNvSpPr>
          <p:nvPr>
            <p:ph type="sldNum" sz="quarter" idx="10"/>
          </p:nvPr>
        </p:nvSpPr>
        <p:spPr>
          <a:ln/>
        </p:spPr>
        <p:txBody>
          <a:bodyPr/>
          <a:lstStyle>
            <a:lvl1pPr>
              <a:defRPr/>
            </a:lvl1pPr>
          </a:lstStyle>
          <a:p>
            <a:pPr>
              <a:defRPr/>
            </a:pPr>
            <a:fld id="{D54C6FC3-6922-4393-A13B-19F0151D5F14}" type="slidenum">
              <a:rPr lang="es-ES"/>
              <a:pPr>
                <a:defRPr/>
              </a:pPr>
              <a:t>‹#›</a:t>
            </a:fld>
            <a:endParaRPr lang="es-ES"/>
          </a:p>
        </p:txBody>
      </p:sp>
      <p:sp>
        <p:nvSpPr>
          <p:cNvPr id="8" name="3 Marcador de fecha"/>
          <p:cNvSpPr>
            <a:spLocks noGrp="1"/>
          </p:cNvSpPr>
          <p:nvPr>
            <p:ph type="dt" sz="half" idx="11"/>
          </p:nvPr>
        </p:nvSpPr>
        <p:spPr/>
        <p:txBody>
          <a:bodyPr/>
          <a:lstStyle>
            <a:lvl1pPr>
              <a:defRPr/>
            </a:lvl1pPr>
          </a:lstStyle>
          <a:p>
            <a:pPr>
              <a:defRPr/>
            </a:pPr>
            <a:r>
              <a:rPr lang="es-AR"/>
              <a:t> </a:t>
            </a:r>
            <a:r>
              <a:rPr lang="es-AR" sz="1000" b="1"/>
              <a:t>TALLER POST ACREDITACIÓN DE CARRERAS DE INFORMÁTICA </a:t>
            </a:r>
            <a:endParaRPr lang="es-AR" sz="1000"/>
          </a:p>
          <a:p>
            <a:pPr>
              <a:defRPr/>
            </a:pPr>
            <a:endParaRPr lang="es-ES"/>
          </a:p>
        </p:txBody>
      </p:sp>
      <p:sp>
        <p:nvSpPr>
          <p:cNvPr id="9" name="4 Marcador de pie de página"/>
          <p:cNvSpPr>
            <a:spLocks noGrp="1"/>
          </p:cNvSpPr>
          <p:nvPr>
            <p:ph type="ftr" sz="quarter" idx="12"/>
          </p:nvPr>
        </p:nvSpPr>
        <p:spPr/>
        <p:txBody>
          <a:bodyPr/>
          <a:lstStyle>
            <a:lvl1pPr>
              <a:defRPr/>
            </a:lvl1pPr>
          </a:lstStyle>
          <a:p>
            <a:pPr>
              <a:defRPr/>
            </a:pPr>
            <a:r>
              <a:rPr lang="es-ES"/>
              <a:t>Avellaneda </a:t>
            </a:r>
          </a:p>
          <a:p>
            <a:pPr>
              <a:defRPr/>
            </a:pPr>
            <a:r>
              <a:rPr lang="es-ES"/>
              <a:t>  8 de Noviembre de 2011</a:t>
            </a:r>
          </a:p>
          <a:p>
            <a:pPr>
              <a:defRPr/>
            </a:pP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Rectangle 6"/>
          <p:cNvSpPr>
            <a:spLocks noGrp="1" noChangeArrowheads="1"/>
          </p:cNvSpPr>
          <p:nvPr>
            <p:ph type="sldNum" sz="quarter" idx="10"/>
          </p:nvPr>
        </p:nvSpPr>
        <p:spPr>
          <a:ln/>
        </p:spPr>
        <p:txBody>
          <a:bodyPr/>
          <a:lstStyle>
            <a:lvl1pPr>
              <a:defRPr/>
            </a:lvl1pPr>
          </a:lstStyle>
          <a:p>
            <a:pPr>
              <a:defRPr/>
            </a:pPr>
            <a:fld id="{AFC343BA-20BD-41DD-96CA-B526ED62D367}" type="slidenum">
              <a:rPr lang="es-ES"/>
              <a:pPr>
                <a:defRPr/>
              </a:pPr>
              <a:t>‹#›</a:t>
            </a:fld>
            <a:endParaRPr lang="es-ES"/>
          </a:p>
        </p:txBody>
      </p:sp>
      <p:sp>
        <p:nvSpPr>
          <p:cNvPr id="4" name="3 Marcador de fecha"/>
          <p:cNvSpPr>
            <a:spLocks noGrp="1"/>
          </p:cNvSpPr>
          <p:nvPr>
            <p:ph type="dt" sz="half" idx="11"/>
          </p:nvPr>
        </p:nvSpPr>
        <p:spPr/>
        <p:txBody>
          <a:bodyPr/>
          <a:lstStyle>
            <a:lvl1pPr>
              <a:defRPr/>
            </a:lvl1pPr>
          </a:lstStyle>
          <a:p>
            <a:pPr>
              <a:defRPr/>
            </a:pPr>
            <a:r>
              <a:rPr lang="es-AR"/>
              <a:t> </a:t>
            </a:r>
            <a:r>
              <a:rPr lang="es-AR" sz="1000" b="1"/>
              <a:t>TALLER POST ACREDITACIÓN DE CARRERAS DE INFORMÁTICA </a:t>
            </a:r>
            <a:endParaRPr lang="es-AR" sz="1000"/>
          </a:p>
          <a:p>
            <a:pPr>
              <a:defRPr/>
            </a:pPr>
            <a:endParaRPr lang="es-ES"/>
          </a:p>
        </p:txBody>
      </p:sp>
      <p:sp>
        <p:nvSpPr>
          <p:cNvPr id="5" name="4 Marcador de pie de página"/>
          <p:cNvSpPr>
            <a:spLocks noGrp="1"/>
          </p:cNvSpPr>
          <p:nvPr>
            <p:ph type="ftr" sz="quarter" idx="12"/>
          </p:nvPr>
        </p:nvSpPr>
        <p:spPr/>
        <p:txBody>
          <a:bodyPr/>
          <a:lstStyle>
            <a:lvl1pPr>
              <a:defRPr/>
            </a:lvl1pPr>
          </a:lstStyle>
          <a:p>
            <a:pPr>
              <a:defRPr/>
            </a:pPr>
            <a:r>
              <a:rPr lang="es-ES"/>
              <a:t>Avellaneda </a:t>
            </a:r>
          </a:p>
          <a:p>
            <a:pPr>
              <a:defRPr/>
            </a:pPr>
            <a:r>
              <a:rPr lang="es-ES"/>
              <a:t>  8 de Noviembre de 2011</a:t>
            </a:r>
          </a:p>
          <a:p>
            <a:pPr>
              <a:defRPr/>
            </a:pP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A20D930-2CC8-4305-B25D-5470E46C2AA5}" type="slidenum">
              <a:rPr lang="es-ES"/>
              <a:pPr>
                <a:defRPr/>
              </a:pPr>
              <a:t>‹#›</a:t>
            </a:fld>
            <a:endParaRPr lang="es-ES"/>
          </a:p>
        </p:txBody>
      </p:sp>
      <p:sp>
        <p:nvSpPr>
          <p:cNvPr id="3" name="3 Marcador de fecha"/>
          <p:cNvSpPr>
            <a:spLocks noGrp="1"/>
          </p:cNvSpPr>
          <p:nvPr>
            <p:ph type="dt" sz="half" idx="11"/>
          </p:nvPr>
        </p:nvSpPr>
        <p:spPr/>
        <p:txBody>
          <a:bodyPr/>
          <a:lstStyle>
            <a:lvl1pPr>
              <a:defRPr/>
            </a:lvl1pPr>
          </a:lstStyle>
          <a:p>
            <a:pPr>
              <a:defRPr/>
            </a:pPr>
            <a:r>
              <a:rPr lang="es-AR"/>
              <a:t> </a:t>
            </a:r>
            <a:r>
              <a:rPr lang="es-AR" sz="1000" b="1"/>
              <a:t>TALLER POST ACREDITACIÓN DE CARRERAS DE INFORMÁTICA </a:t>
            </a:r>
            <a:endParaRPr lang="es-AR" sz="1000"/>
          </a:p>
          <a:p>
            <a:pPr>
              <a:defRPr/>
            </a:pPr>
            <a:endParaRPr lang="es-ES"/>
          </a:p>
        </p:txBody>
      </p:sp>
      <p:sp>
        <p:nvSpPr>
          <p:cNvPr id="4" name="4 Marcador de pie de página"/>
          <p:cNvSpPr>
            <a:spLocks noGrp="1"/>
          </p:cNvSpPr>
          <p:nvPr>
            <p:ph type="ftr" sz="quarter" idx="12"/>
          </p:nvPr>
        </p:nvSpPr>
        <p:spPr/>
        <p:txBody>
          <a:bodyPr/>
          <a:lstStyle>
            <a:lvl1pPr>
              <a:defRPr/>
            </a:lvl1pPr>
          </a:lstStyle>
          <a:p>
            <a:pPr>
              <a:defRPr/>
            </a:pPr>
            <a:r>
              <a:rPr lang="es-ES"/>
              <a:t>Avellaneda </a:t>
            </a:r>
          </a:p>
          <a:p>
            <a:pPr>
              <a:defRPr/>
            </a:pPr>
            <a:r>
              <a:rPr lang="es-ES"/>
              <a:t>  8 de Noviembre de 2011</a:t>
            </a:r>
          </a:p>
          <a:p>
            <a:pPr>
              <a:defRPr/>
            </a:pPr>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245225"/>
            <a:ext cx="2133600" cy="476250"/>
          </a:xfrm>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smtClean="0"/>
            </a:lvl1pPr>
          </a:lstStyle>
          <a:p>
            <a:pPr>
              <a:defRPr/>
            </a:pPr>
            <a:fld id="{A0314CD0-2C0D-4D4B-B0F8-E69C8E46051D}"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245225"/>
            <a:ext cx="2133600" cy="476250"/>
          </a:xfrm>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smtClean="0"/>
            </a:lvl1pPr>
          </a:lstStyle>
          <a:p>
            <a:pPr>
              <a:defRPr/>
            </a:pPr>
            <a:fld id="{3104A055-D12A-4C7F-A7C5-60AD7A99D947}"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5A0C212-6989-48E8-81A5-2323518F4561}" type="slidenum">
              <a:rPr lang="es-ES"/>
              <a:pPr>
                <a:defRPr/>
              </a:pPr>
              <a:t>‹#›</a:t>
            </a:fld>
            <a:endParaRPr lang="es-ES"/>
          </a:p>
        </p:txBody>
      </p:sp>
      <p:pic>
        <p:nvPicPr>
          <p:cNvPr id="10" name="Picture 4"/>
          <p:cNvPicPr>
            <a:picLocks noChangeAspect="1" noChangeArrowheads="1"/>
          </p:cNvPicPr>
          <p:nvPr userDrawn="1"/>
        </p:nvPicPr>
        <p:blipFill>
          <a:blip r:embed="rId14" cstate="print">
            <a:clrChange>
              <a:clrFrom>
                <a:srgbClr val="F8FAF8"/>
              </a:clrFrom>
              <a:clrTo>
                <a:srgbClr val="F8FAF8">
                  <a:alpha val="0"/>
                </a:srgbClr>
              </a:clrTo>
            </a:clrChange>
            <a:duotone>
              <a:prstClr val="black"/>
              <a:srgbClr val="D9C3A5">
                <a:tint val="50000"/>
                <a:satMod val="180000"/>
              </a:srgbClr>
            </a:duotone>
          </a:blip>
          <a:srcRect/>
          <a:stretch>
            <a:fillRect/>
          </a:stretch>
        </p:blipFill>
        <p:spPr bwMode="auto">
          <a:xfrm>
            <a:off x="8143932" y="5891744"/>
            <a:ext cx="1000100" cy="966280"/>
          </a:xfrm>
          <a:prstGeom prst="round2DiagRect">
            <a:avLst/>
          </a:prstGeom>
          <a:solidFill>
            <a:srgbClr val="FFFFFF">
              <a:shade val="85000"/>
            </a:srgbClr>
          </a:solidFill>
          <a:ln>
            <a:noFill/>
          </a:ln>
          <a:effectLst>
            <a:outerShdw blurRad="50800" dist="38100" dir="18900000" algn="bl" rotWithShape="0">
              <a:prstClr val="black">
                <a:alpha val="61000"/>
              </a:prstClr>
            </a:outerShdw>
          </a:effectLst>
          <a:scene3d>
            <a:camera prst="orthographicFront">
              <a:rot lat="0" lon="0" rev="0"/>
            </a:camera>
            <a:lightRig rig="freezing" dir="t"/>
          </a:scene3d>
          <a:sp3d contourW="12700" prstMaterial="dkEdge">
            <a:bevelT w="0" h="0"/>
            <a:bevelB w="0" h="0"/>
            <a:contourClr>
              <a:schemeClr val="bg1"/>
            </a:contourClr>
          </a:sp3d>
        </p:spPr>
      </p:pic>
      <p:pic>
        <p:nvPicPr>
          <p:cNvPr id="2" name="Picture 2"/>
          <p:cNvPicPr>
            <a:picLocks noChangeAspect="1" noChangeArrowheads="1"/>
          </p:cNvPicPr>
          <p:nvPr userDrawn="1"/>
        </p:nvPicPr>
        <p:blipFill>
          <a:blip r:embed="rId15"/>
          <a:srcRect/>
          <a:stretch>
            <a:fillRect/>
          </a:stretch>
        </p:blipFill>
        <p:spPr bwMode="auto">
          <a:xfrm>
            <a:off x="7561263" y="5857875"/>
            <a:ext cx="1582737" cy="1000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 name="3 Marcador de fecha"/>
          <p:cNvSpPr>
            <a:spLocks noGrp="1"/>
          </p:cNvSpPr>
          <p:nvPr>
            <p:ph type="dt" sz="half" idx="2"/>
          </p:nvPr>
        </p:nvSpPr>
        <p:spPr>
          <a:xfrm>
            <a:off x="457200" y="6245225"/>
            <a:ext cx="2543175" cy="476250"/>
          </a:xfrm>
          <a:prstGeom prst="rect">
            <a:avLst/>
          </a:prstGeom>
        </p:spPr>
        <p:txBody>
          <a:bodyPr/>
          <a:lstStyle>
            <a:lvl1pPr algn="ctr">
              <a:defRPr sz="1400" dirty="0" smtClean="0"/>
            </a:lvl1pPr>
          </a:lstStyle>
          <a:p>
            <a:pPr>
              <a:defRPr/>
            </a:pPr>
            <a:r>
              <a:rPr lang="es-AR"/>
              <a:t> </a:t>
            </a:r>
            <a:r>
              <a:rPr lang="es-AR" sz="1000" b="1"/>
              <a:t>TALLER POST ACREDITACIÓN DE CARRERAS DE INFORMÁTICA </a:t>
            </a:r>
            <a:endParaRPr lang="es-AR" sz="1000"/>
          </a:p>
          <a:p>
            <a:pPr>
              <a:defRPr/>
            </a:pPr>
            <a:endParaRPr lang="es-ES"/>
          </a:p>
        </p:txBody>
      </p:sp>
      <p:sp>
        <p:nvSpPr>
          <p:cNvPr id="15" name="4 Marcador de pie de página"/>
          <p:cNvSpPr>
            <a:spLocks noGrp="1"/>
          </p:cNvSpPr>
          <p:nvPr>
            <p:ph type="ftr" sz="quarter" idx="3"/>
          </p:nvPr>
        </p:nvSpPr>
        <p:spPr>
          <a:xfrm>
            <a:off x="3124200" y="6245225"/>
            <a:ext cx="2895600" cy="476250"/>
          </a:xfrm>
          <a:prstGeom prst="rect">
            <a:avLst/>
          </a:prstGeom>
        </p:spPr>
        <p:txBody>
          <a:bodyPr/>
          <a:lstStyle>
            <a:lvl1pPr algn="ctr">
              <a:defRPr sz="1200" b="1" i="0" cap="small" baseline="0" dirty="0" smtClean="0"/>
            </a:lvl1pPr>
          </a:lstStyle>
          <a:p>
            <a:pPr>
              <a:defRPr/>
            </a:pPr>
            <a:r>
              <a:rPr lang="es-ES"/>
              <a:t>Avellaneda </a:t>
            </a:r>
          </a:p>
          <a:p>
            <a:pPr>
              <a:defRPr/>
            </a:pPr>
            <a:r>
              <a:rPr lang="es-ES"/>
              <a:t>  8 de Noviembre de 2011</a:t>
            </a:r>
          </a:p>
          <a:p>
            <a:pPr>
              <a:defRPr/>
            </a:pPr>
            <a:endParaRPr lang="es-ES"/>
          </a:p>
        </p:txBody>
      </p:sp>
    </p:spTree>
  </p:cSld>
  <p:clrMap bg1="dk2" tx1="lt1" bg2="dk1" tx2="lt2" accent1="accent1" accent2="accent2" accent3="accent3" accent4="accent4" accent5="accent5" accent6="accent6" hlink="hlink" folHlink="folHlink"/>
  <p:sldLayoutIdLst>
    <p:sldLayoutId id="2147483733" r:id="rId1"/>
    <p:sldLayoutId id="2147483734" r:id="rId2"/>
    <p:sldLayoutId id="2147483732" r:id="rId3"/>
    <p:sldLayoutId id="2147483731" r:id="rId4"/>
    <p:sldLayoutId id="2147483730" r:id="rId5"/>
    <p:sldLayoutId id="2147483729" r:id="rId6"/>
    <p:sldLayoutId id="2147483728"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cm.org/education/education/curric_vols/CC2005-March06Final.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cm.org/education/education/curric_vols/CE-Final-Repor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tes.computer.org/ccse/SE2004Volume.pdf" TargetMode="External"/><Relationship Id="rId5" Type="http://schemas.openxmlformats.org/officeDocument/2006/relationships/hyperlink" Target="http://www.acm.org/education/curricula/IT2008%20Curriculum.pdf" TargetMode="External"/><Relationship Id="rId4" Type="http://schemas.openxmlformats.org/officeDocument/2006/relationships/hyperlink" Target="http://www.acm.org/education/curricula/IS%202010%20ACM%20final.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pPr>
              <a:defRPr/>
            </a:pPr>
            <a:r>
              <a:rPr lang="es-ES" sz="4100" dirty="0" smtClean="0">
                <a:solidFill>
                  <a:schemeClr val="folHlink"/>
                </a:solidFill>
              </a:rPr>
              <a:t>Documentos Internacionales Sobre Lineamientos </a:t>
            </a:r>
            <a:r>
              <a:rPr lang="es-ES" sz="4100" dirty="0" err="1" smtClean="0">
                <a:solidFill>
                  <a:schemeClr val="folHlink"/>
                </a:solidFill>
              </a:rPr>
              <a:t>Currículares</a:t>
            </a:r>
            <a:endParaRPr lang="es-ES" sz="4100" dirty="0" smtClean="0">
              <a:solidFill>
                <a:schemeClr val="folHlink"/>
              </a:solidFill>
            </a:endParaRPr>
          </a:p>
        </p:txBody>
      </p:sp>
      <p:sp>
        <p:nvSpPr>
          <p:cNvPr id="14338" name="Rectangle 3"/>
          <p:cNvSpPr>
            <a:spLocks noGrp="1" noChangeArrowheads="1"/>
          </p:cNvSpPr>
          <p:nvPr>
            <p:ph type="subTitle" idx="1"/>
          </p:nvPr>
        </p:nvSpPr>
        <p:spPr>
          <a:xfrm>
            <a:off x="214313" y="3571875"/>
            <a:ext cx="8715375" cy="2428875"/>
          </a:xfrm>
        </p:spPr>
        <p:txBody>
          <a:bodyPr/>
          <a:lstStyle/>
          <a:p>
            <a:r>
              <a:rPr lang="es-ES" smtClean="0"/>
              <a:t>Computing Currícula 2005 – El reporte general</a:t>
            </a:r>
          </a:p>
          <a:p>
            <a:endParaRPr lang="es-ES" smtClean="0"/>
          </a:p>
          <a:p>
            <a:endParaRPr lang="es-ES" smtClean="0"/>
          </a:p>
          <a:p>
            <a:r>
              <a:rPr lang="es-AR" sz="2000" smtClean="0"/>
              <a:t> </a:t>
            </a:r>
            <a:r>
              <a:rPr lang="es-AR" sz="2000" b="1" smtClean="0"/>
              <a:t>TALLER POST ACREDITACIÓN DE CARRERAS DE INFORMÁTICA </a:t>
            </a:r>
            <a:endParaRPr lang="es-ES" sz="2000" smtClean="0"/>
          </a:p>
        </p:txBody>
      </p:sp>
      <p:sp>
        <p:nvSpPr>
          <p:cNvPr id="14339" name="3 Marcador de fecha"/>
          <p:cNvSpPr>
            <a:spLocks noGrp="1"/>
          </p:cNvSpPr>
          <p:nvPr>
            <p:ph type="dt"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smtClean="0"/>
              <a:t> </a:t>
            </a:r>
            <a:r>
              <a:rPr lang="es-AR" sz="1000" b="1" smtClean="0"/>
              <a:t>TALLER POST ACREDITACIÓN DE CARRERAS DE INFORMÁTICA </a:t>
            </a:r>
            <a:endParaRPr lang="es-AR" sz="1000" smtClean="0"/>
          </a:p>
          <a:p>
            <a:endParaRPr lang="es-ES" smtClean="0"/>
          </a:p>
        </p:txBody>
      </p:sp>
      <p:sp>
        <p:nvSpPr>
          <p:cNvPr id="5" name="4 Marcador de pie de página"/>
          <p:cNvSpPr>
            <a:spLocks noGrp="1"/>
          </p:cNvSpPr>
          <p:nvPr>
            <p:ph type="ftr" sz="quarter" idx="12"/>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Autofit/>
          </a:bodyPr>
          <a:lstStyle/>
          <a:p>
            <a:pPr>
              <a:defRPr/>
            </a:pPr>
            <a:r>
              <a:rPr lang="es-ES" sz="3600" u="sng" dirty="0" smtClean="0">
                <a:solidFill>
                  <a:schemeClr val="folHlink"/>
                </a:solidFill>
                <a:effectLst>
                  <a:glow rad="101600">
                    <a:schemeClr val="bg1">
                      <a:alpha val="60000"/>
                    </a:schemeClr>
                  </a:glow>
                </a:effectLst>
              </a:rPr>
              <a:t>Ingeniería en Computación</a:t>
            </a:r>
            <a:endParaRPr lang="es-ES" sz="3600" u="sng" dirty="0">
              <a:solidFill>
                <a:schemeClr val="folHlink"/>
              </a:solidFill>
              <a:effectLst>
                <a:glow rad="101600">
                  <a:schemeClr val="bg1">
                    <a:alpha val="60000"/>
                  </a:schemeClr>
                </a:glow>
              </a:effectLst>
            </a:endParaRPr>
          </a:p>
        </p:txBody>
      </p:sp>
      <p:sp>
        <p:nvSpPr>
          <p:cNvPr id="8195" name="Rectangle 3"/>
          <p:cNvSpPr>
            <a:spLocks noGrp="1" noChangeArrowheads="1"/>
          </p:cNvSpPr>
          <p:nvPr>
            <p:ph idx="1"/>
          </p:nvPr>
        </p:nvSpPr>
        <p:spPr>
          <a:xfrm>
            <a:off x="323850" y="1981200"/>
            <a:ext cx="8362950" cy="4114800"/>
          </a:xfrm>
        </p:spPr>
        <p:txBody>
          <a:bodyPr>
            <a:normAutofit/>
          </a:bodyPr>
          <a:lstStyle/>
          <a:p>
            <a:pPr marL="0" indent="0" algn="just">
              <a:buFontTx/>
              <a:buNone/>
              <a:defRPr/>
            </a:pPr>
            <a:r>
              <a:rPr lang="es-ES" sz="2000" dirty="0" smtClean="0"/>
              <a:t>La Ingeniería en Computación tiene que ver con el diseño y construcción de computadores y sistemas basados en ellos.</a:t>
            </a:r>
          </a:p>
          <a:p>
            <a:pPr marL="4763" indent="-4763" algn="just">
              <a:buFontTx/>
              <a:buNone/>
              <a:defRPr/>
            </a:pPr>
            <a:r>
              <a:rPr lang="es-ES" sz="2000" dirty="0" smtClean="0"/>
              <a:t>Involucra el estudio de hardware, software, comunicaciones y las relaciones entre ellos.</a:t>
            </a:r>
          </a:p>
          <a:p>
            <a:pPr marL="0" indent="0" algn="just">
              <a:buFontTx/>
              <a:buNone/>
              <a:defRPr/>
            </a:pPr>
            <a:r>
              <a:rPr lang="es-ES" sz="2000" dirty="0" smtClean="0"/>
              <a:t>Su currículo se enfoca en teorías, principios y prácticas de la ingeniería eléctrica tradicional y las matemáticas.</a:t>
            </a:r>
          </a:p>
          <a:p>
            <a:pPr marL="0" indent="0" algn="just">
              <a:buFontTx/>
              <a:buNone/>
              <a:defRPr/>
            </a:pPr>
            <a:r>
              <a:rPr lang="es-ES" sz="2000" dirty="0" smtClean="0"/>
              <a:t>Las aplica al problema de diseñar computadores y dispositivos basados en ellos.</a:t>
            </a:r>
          </a:p>
          <a:p>
            <a:pPr marL="0" indent="0" algn="just">
              <a:buFontTx/>
              <a:buNone/>
              <a:defRPr/>
            </a:pPr>
            <a:r>
              <a:rPr lang="es-ES" sz="2000" dirty="0" smtClean="0"/>
              <a:t>Estudia el diseño de hardware digital incluyendo sistemas de comunicación, computadores y dispositivos que contienen computadores.</a:t>
            </a:r>
          </a:p>
          <a:p>
            <a:pPr marL="0" indent="0">
              <a:lnSpc>
                <a:spcPct val="90000"/>
              </a:lnSpc>
              <a:buFontTx/>
              <a:buNone/>
              <a:defRPr/>
            </a:pPr>
            <a:endParaRPr lang="es-ES" sz="2000" dirty="0" smtClean="0"/>
          </a:p>
        </p:txBody>
      </p:sp>
      <p:sp>
        <p:nvSpPr>
          <p:cNvPr id="28675"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pPr>
              <a:defRPr/>
            </a:pPr>
            <a:r>
              <a:rPr lang="es-ES" sz="3600" dirty="0" smtClean="0">
                <a:solidFill>
                  <a:schemeClr val="folHlink"/>
                </a:solidFill>
                <a:effectLst>
                  <a:glow rad="101600">
                    <a:schemeClr val="bg1">
                      <a:alpha val="60000"/>
                    </a:schemeClr>
                  </a:glow>
                </a:effectLst>
              </a:rPr>
              <a:t>Ingeniería en Computación</a:t>
            </a:r>
            <a:endParaRPr lang="es-ES" sz="3600" dirty="0">
              <a:solidFill>
                <a:schemeClr val="folHlink"/>
              </a:solidFill>
              <a:effectLst>
                <a:glow rad="101600">
                  <a:schemeClr val="bg1">
                    <a:alpha val="60000"/>
                  </a:schemeClr>
                </a:glow>
              </a:effectLst>
            </a:endParaRPr>
          </a:p>
        </p:txBody>
      </p:sp>
      <p:sp>
        <p:nvSpPr>
          <p:cNvPr id="30722" name="Rectangle 3"/>
          <p:cNvSpPr>
            <a:spLocks noGrp="1" noChangeArrowheads="1"/>
          </p:cNvSpPr>
          <p:nvPr>
            <p:ph idx="1"/>
          </p:nvPr>
        </p:nvSpPr>
        <p:spPr>
          <a:xfrm>
            <a:off x="323850" y="1981200"/>
            <a:ext cx="8362950" cy="4114800"/>
          </a:xfrm>
        </p:spPr>
        <p:txBody>
          <a:bodyPr/>
          <a:lstStyle/>
          <a:p>
            <a:pPr marL="0" indent="0" algn="just">
              <a:buFontTx/>
              <a:buNone/>
            </a:pPr>
            <a:r>
              <a:rPr lang="es-ES" sz="2000" smtClean="0"/>
              <a:t>Estudia el software para dispositivos digitales y sus interfaces con otros dispositivos y usuarios.</a:t>
            </a:r>
          </a:p>
          <a:p>
            <a:pPr marL="0" indent="0" algn="just">
              <a:buFontTx/>
              <a:buNone/>
            </a:pPr>
            <a:endParaRPr lang="es-ES" sz="2000" smtClean="0"/>
          </a:p>
          <a:p>
            <a:pPr marL="0" indent="0" algn="just">
              <a:buFontTx/>
              <a:buNone/>
            </a:pPr>
            <a:r>
              <a:rPr lang="es-ES" sz="2000" smtClean="0"/>
              <a:t>Hace énfasis en el hardware más que en el software.</a:t>
            </a:r>
          </a:p>
          <a:p>
            <a:pPr marL="0" indent="0" algn="just">
              <a:buFontTx/>
              <a:buNone/>
            </a:pPr>
            <a:endParaRPr lang="es-ES" sz="2000" smtClean="0"/>
          </a:p>
          <a:p>
            <a:pPr marL="0" indent="0" algn="just">
              <a:buFontTx/>
              <a:buNone/>
            </a:pPr>
            <a:r>
              <a:rPr lang="es-ES" sz="2000" smtClean="0"/>
              <a:t>Su área dominante son los sistemas embebidos como celulares,  mp4s, grabadoras de video, alarmas, máquinas de rayos X, herramientas quirúrgicas que requieran la integración de Hw y Sw embebido.</a:t>
            </a:r>
          </a:p>
        </p:txBody>
      </p:sp>
      <p:sp>
        <p:nvSpPr>
          <p:cNvPr id="30723"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title"/>
          </p:nvPr>
        </p:nvSpPr>
        <p:spPr/>
        <p:txBody>
          <a:bodyPr/>
          <a:lstStyle/>
          <a:p>
            <a:pPr>
              <a:defRPr/>
            </a:pPr>
            <a:r>
              <a:rPr lang="es-ES" sz="3600" dirty="0" smtClean="0">
                <a:solidFill>
                  <a:schemeClr val="folHlink"/>
                </a:solidFill>
                <a:effectLst>
                  <a:glow rad="101600">
                    <a:schemeClr val="bg1">
                      <a:alpha val="60000"/>
                    </a:schemeClr>
                  </a:glow>
                </a:effectLst>
              </a:rPr>
              <a:t>Ingeniería en Computación</a:t>
            </a:r>
          </a:p>
        </p:txBody>
      </p:sp>
      <p:pic>
        <p:nvPicPr>
          <p:cNvPr id="32770" name="Picture 3"/>
          <p:cNvPicPr>
            <a:picLocks noChangeAspect="1" noChangeArrowheads="1"/>
          </p:cNvPicPr>
          <p:nvPr/>
        </p:nvPicPr>
        <p:blipFill>
          <a:blip r:embed="rId3"/>
          <a:srcRect/>
          <a:stretch>
            <a:fillRect/>
          </a:stretch>
        </p:blipFill>
        <p:spPr bwMode="auto">
          <a:xfrm>
            <a:off x="642938" y="1201738"/>
            <a:ext cx="6500812" cy="4997450"/>
          </a:xfrm>
          <a:prstGeom prst="rect">
            <a:avLst/>
          </a:prstGeom>
          <a:noFill/>
          <a:ln w="9525">
            <a:noFill/>
            <a:miter lim="800000"/>
            <a:headEnd/>
            <a:tailEnd/>
          </a:ln>
        </p:spPr>
      </p:pic>
      <p:sp>
        <p:nvSpPr>
          <p:cNvPr id="32771"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Autofit/>
          </a:bodyPr>
          <a:lstStyle/>
          <a:p>
            <a:pPr>
              <a:defRPr/>
            </a:pPr>
            <a:r>
              <a:rPr lang="es-ES" sz="3600" u="sng" dirty="0" smtClean="0">
                <a:solidFill>
                  <a:schemeClr val="folHlink"/>
                </a:solidFill>
                <a:effectLst>
                  <a:glow rad="101600">
                    <a:schemeClr val="bg1">
                      <a:alpha val="60000"/>
                    </a:schemeClr>
                  </a:glow>
                </a:effectLst>
              </a:rPr>
              <a:t>Tecnología de Información</a:t>
            </a:r>
            <a:endParaRPr lang="es-ES" sz="3600" u="sng" dirty="0">
              <a:solidFill>
                <a:schemeClr val="folHlink"/>
              </a:solidFill>
              <a:effectLst>
                <a:glow rad="101600">
                  <a:schemeClr val="bg1">
                    <a:alpha val="60000"/>
                  </a:schemeClr>
                </a:glow>
              </a:effectLst>
            </a:endParaRPr>
          </a:p>
        </p:txBody>
      </p:sp>
      <p:sp>
        <p:nvSpPr>
          <p:cNvPr id="34818" name="Rectangle 3"/>
          <p:cNvSpPr>
            <a:spLocks noGrp="1" noChangeArrowheads="1"/>
          </p:cNvSpPr>
          <p:nvPr>
            <p:ph idx="1"/>
          </p:nvPr>
        </p:nvSpPr>
        <p:spPr>
          <a:xfrm>
            <a:off x="323850" y="1981200"/>
            <a:ext cx="8362950" cy="4114800"/>
          </a:xfrm>
        </p:spPr>
        <p:txBody>
          <a:bodyPr/>
          <a:lstStyle/>
          <a:p>
            <a:pPr marL="0" indent="0" algn="just">
              <a:buFontTx/>
              <a:buNone/>
            </a:pPr>
            <a:r>
              <a:rPr lang="es-ES" sz="2000" smtClean="0"/>
              <a:t>Tiene dos significados. En un sentido significa toda la computación. En otro sentido significa llenar las necesidades de computación de negocios, gobiernos, hospitales, escuelas y otras clases de organizaciones.</a:t>
            </a:r>
          </a:p>
          <a:p>
            <a:pPr marL="0" indent="0" algn="just">
              <a:buFontTx/>
              <a:buNone/>
            </a:pPr>
            <a:endParaRPr lang="es-ES" sz="2000" smtClean="0"/>
          </a:p>
          <a:p>
            <a:pPr marL="0" indent="0" algn="just">
              <a:buFontTx/>
              <a:buNone/>
            </a:pPr>
            <a:r>
              <a:rPr lang="es-ES" sz="2000" smtClean="0"/>
              <a:t>A diferencia del currículo anterior que se enfocaba más en la información, este es el complemento, el que se enfoca más en la tecnología.</a:t>
            </a:r>
          </a:p>
          <a:p>
            <a:pPr marL="0" indent="0" algn="just">
              <a:buFontTx/>
              <a:buNone/>
            </a:pPr>
            <a:endParaRPr lang="es-ES" sz="2000" smtClean="0"/>
          </a:p>
          <a:p>
            <a:pPr marL="0" indent="0" algn="just">
              <a:buFontTx/>
              <a:buNone/>
            </a:pPr>
            <a:r>
              <a:rPr lang="es-ES" sz="2000" smtClean="0"/>
              <a:t>Tienen una mezcla de conocimiento y práctica en la tecnología. Es responsable de que la infraestructura funcione.</a:t>
            </a:r>
          </a:p>
          <a:p>
            <a:pPr marL="0" indent="0" algn="just">
              <a:buFontTx/>
              <a:buNone/>
            </a:pPr>
            <a:endParaRPr lang="es-ES" sz="2000" smtClean="0"/>
          </a:p>
        </p:txBody>
      </p:sp>
      <p:sp>
        <p:nvSpPr>
          <p:cNvPr id="34819"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00050"/>
            <a:ext cx="8229600" cy="1143000"/>
          </a:xfrm>
        </p:spPr>
        <p:txBody>
          <a:bodyPr>
            <a:noAutofit/>
          </a:bodyPr>
          <a:lstStyle/>
          <a:p>
            <a:pPr>
              <a:defRPr/>
            </a:pPr>
            <a:r>
              <a:rPr lang="es-ES" sz="3600" dirty="0" smtClean="0">
                <a:solidFill>
                  <a:schemeClr val="folHlink"/>
                </a:solidFill>
                <a:effectLst>
                  <a:glow rad="101600">
                    <a:schemeClr val="bg1">
                      <a:alpha val="60000"/>
                    </a:schemeClr>
                  </a:glow>
                </a:effectLst>
              </a:rPr>
              <a:t>Tecnología de Información</a:t>
            </a:r>
            <a:br>
              <a:rPr lang="es-ES" sz="3600" dirty="0" smtClean="0">
                <a:solidFill>
                  <a:schemeClr val="folHlink"/>
                </a:solidFill>
                <a:effectLst>
                  <a:glow rad="101600">
                    <a:schemeClr val="bg1">
                      <a:alpha val="60000"/>
                    </a:schemeClr>
                  </a:glow>
                </a:effectLst>
              </a:rPr>
            </a:br>
            <a:endParaRPr lang="es-ES" sz="3600" dirty="0" smtClean="0">
              <a:solidFill>
                <a:schemeClr val="folHlink"/>
              </a:solidFill>
              <a:effectLst>
                <a:glow rad="101600">
                  <a:schemeClr val="bg1">
                    <a:alpha val="60000"/>
                  </a:schemeClr>
                </a:glow>
              </a:effectLst>
            </a:endParaRPr>
          </a:p>
        </p:txBody>
      </p:sp>
      <p:sp>
        <p:nvSpPr>
          <p:cNvPr id="36866" name="Rectangle 3"/>
          <p:cNvSpPr>
            <a:spLocks noGrp="1" noChangeArrowheads="1"/>
          </p:cNvSpPr>
          <p:nvPr>
            <p:ph idx="1"/>
          </p:nvPr>
        </p:nvSpPr>
        <p:spPr>
          <a:xfrm>
            <a:off x="250825" y="1981200"/>
            <a:ext cx="8893175" cy="4400550"/>
          </a:xfrm>
        </p:spPr>
        <p:txBody>
          <a:bodyPr/>
          <a:lstStyle/>
          <a:p>
            <a:pPr marL="0" indent="0" algn="just">
              <a:lnSpc>
                <a:spcPct val="90000"/>
              </a:lnSpc>
              <a:buFontTx/>
              <a:buNone/>
            </a:pPr>
            <a:r>
              <a:rPr lang="es-ES" sz="2000" smtClean="0"/>
              <a:t>Es un rol nuevo. Surgió como una necesidad que tienen las empresas de solucionar los problemas del día a día ya que ahora dependen de la tecnología de la información.</a:t>
            </a:r>
            <a:endParaRPr lang="es-AR" sz="2000" smtClean="0"/>
          </a:p>
          <a:p>
            <a:pPr marL="0" indent="0" algn="just">
              <a:lnSpc>
                <a:spcPct val="90000"/>
              </a:lnSpc>
              <a:buFontTx/>
              <a:buNone/>
            </a:pPr>
            <a:endParaRPr lang="es-ES" sz="2000" smtClean="0"/>
          </a:p>
          <a:p>
            <a:pPr marL="0" indent="0" algn="just">
              <a:lnSpc>
                <a:spcPct val="90000"/>
              </a:lnSpc>
              <a:buFontTx/>
              <a:buNone/>
            </a:pPr>
            <a:r>
              <a:rPr lang="es-ES" sz="2000" smtClean="0"/>
              <a:t>Ellos necesitan tener los sistemas al día, trabajando apropiadamente, de manera eficiente, segura y que sean mantenidos y reemplazados de la manera apropiada. La organización requiere soporte para los computadores y su software y necesitan a alguien que les pueda resolver cualquier problema que surja en el trabajo.</a:t>
            </a:r>
            <a:endParaRPr lang="es-AR" smtClean="0"/>
          </a:p>
        </p:txBody>
      </p:sp>
      <p:sp>
        <p:nvSpPr>
          <p:cNvPr id="36867"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p:txBody>
          <a:bodyPr/>
          <a:lstStyle/>
          <a:p>
            <a:pPr>
              <a:defRPr/>
            </a:pPr>
            <a:r>
              <a:rPr lang="es-ES" sz="3600" dirty="0" smtClean="0">
                <a:solidFill>
                  <a:schemeClr val="folHlink"/>
                </a:solidFill>
                <a:effectLst>
                  <a:glow rad="101600">
                    <a:schemeClr val="bg1">
                      <a:alpha val="60000"/>
                    </a:schemeClr>
                  </a:glow>
                </a:effectLst>
              </a:rPr>
              <a:t>Tecnología de Información</a:t>
            </a:r>
          </a:p>
        </p:txBody>
      </p:sp>
      <p:pic>
        <p:nvPicPr>
          <p:cNvPr id="38914" name="Picture 3"/>
          <p:cNvPicPr>
            <a:picLocks noChangeAspect="1" noChangeArrowheads="1"/>
          </p:cNvPicPr>
          <p:nvPr/>
        </p:nvPicPr>
        <p:blipFill>
          <a:blip r:embed="rId3"/>
          <a:srcRect/>
          <a:stretch>
            <a:fillRect/>
          </a:stretch>
        </p:blipFill>
        <p:spPr bwMode="auto">
          <a:xfrm>
            <a:off x="642938" y="1214438"/>
            <a:ext cx="6500812" cy="4997450"/>
          </a:xfrm>
          <a:prstGeom prst="rect">
            <a:avLst/>
          </a:prstGeom>
          <a:noFill/>
          <a:ln w="9525">
            <a:noFill/>
            <a:miter lim="800000"/>
            <a:headEnd/>
            <a:tailEnd/>
          </a:ln>
        </p:spPr>
      </p:pic>
      <p:sp>
        <p:nvSpPr>
          <p:cNvPr id="38915"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es-ES" sz="3600" u="sng" dirty="0" smtClean="0">
                <a:solidFill>
                  <a:schemeClr val="folHlink"/>
                </a:solidFill>
                <a:effectLst>
                  <a:glow rad="101600">
                    <a:schemeClr val="bg1">
                      <a:alpha val="60000"/>
                    </a:schemeClr>
                  </a:glow>
                </a:effectLst>
              </a:rPr>
              <a:t>Ciencia de la Computación</a:t>
            </a:r>
          </a:p>
        </p:txBody>
      </p:sp>
      <p:sp>
        <p:nvSpPr>
          <p:cNvPr id="40962" name="Rectangle 3"/>
          <p:cNvSpPr>
            <a:spLocks noGrp="1" noChangeArrowheads="1"/>
          </p:cNvSpPr>
          <p:nvPr>
            <p:ph idx="1"/>
          </p:nvPr>
        </p:nvSpPr>
        <p:spPr>
          <a:xfrm>
            <a:off x="323850" y="1981200"/>
            <a:ext cx="8569325" cy="4114800"/>
          </a:xfrm>
        </p:spPr>
        <p:txBody>
          <a:bodyPr/>
          <a:lstStyle/>
          <a:p>
            <a:pPr marL="0" indent="0" algn="just">
              <a:lnSpc>
                <a:spcPct val="90000"/>
              </a:lnSpc>
              <a:buFontTx/>
              <a:buNone/>
            </a:pPr>
            <a:r>
              <a:rPr lang="es-ES" sz="2000" smtClean="0"/>
              <a:t>Abarca un amplio rango a partir de las teorías y fundamentos algorítmicos de los desarrollos de frontera en robótica, visión por computador, sistemas inteligentes, bioinformática, y otras excitantes áreas.</a:t>
            </a:r>
          </a:p>
          <a:p>
            <a:pPr marL="0" indent="0" algn="just">
              <a:lnSpc>
                <a:spcPct val="90000"/>
              </a:lnSpc>
              <a:buFontTx/>
              <a:buNone/>
            </a:pPr>
            <a:r>
              <a:rPr lang="es-ES" sz="2000" smtClean="0"/>
              <a:t>Diseñan e implementan software, toman el reto de la programación con nuevos enfoques.</a:t>
            </a:r>
          </a:p>
          <a:p>
            <a:pPr marL="0" indent="0" algn="just">
              <a:lnSpc>
                <a:spcPct val="90000"/>
              </a:lnSpc>
              <a:buFontTx/>
              <a:buNone/>
            </a:pPr>
            <a:r>
              <a:rPr lang="es-ES" sz="2000" smtClean="0"/>
              <a:t>Diseñan nuevas formas de usar computadoras, sus avances en redes, bases de datos e interfaces hombre-máquina hicieron posible la Internet.</a:t>
            </a:r>
          </a:p>
          <a:p>
            <a:pPr marL="0" indent="0" algn="just">
              <a:lnSpc>
                <a:spcPct val="90000"/>
              </a:lnSpc>
              <a:buFontTx/>
              <a:buNone/>
            </a:pPr>
            <a:r>
              <a:rPr lang="es-ES" sz="2000" smtClean="0"/>
              <a:t>Ahora trabajan con científicos de otros campos para hacer que los robots sean prácticos, usar las bases de datos para crear conocimientos, usar computadores para descifrar los secretos del ADN.</a:t>
            </a:r>
          </a:p>
          <a:p>
            <a:pPr marL="0" indent="0" algn="just">
              <a:lnSpc>
                <a:spcPct val="90000"/>
              </a:lnSpc>
              <a:buFontTx/>
              <a:buNone/>
            </a:pPr>
            <a:endParaRPr lang="es-ES" sz="2000" smtClean="0"/>
          </a:p>
        </p:txBody>
      </p:sp>
      <p:sp>
        <p:nvSpPr>
          <p:cNvPr id="40963"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s-ES" sz="3600" dirty="0" smtClean="0">
                <a:solidFill>
                  <a:schemeClr val="folHlink"/>
                </a:solidFill>
                <a:effectLst>
                  <a:glow rad="101600">
                    <a:schemeClr val="bg1">
                      <a:alpha val="60000"/>
                    </a:schemeClr>
                  </a:glow>
                </a:effectLst>
              </a:rPr>
              <a:t>Ciencia de la Computación</a:t>
            </a:r>
          </a:p>
        </p:txBody>
      </p:sp>
      <p:sp>
        <p:nvSpPr>
          <p:cNvPr id="43010" name="Rectangle 3"/>
          <p:cNvSpPr>
            <a:spLocks noGrp="1" noChangeArrowheads="1"/>
          </p:cNvSpPr>
          <p:nvPr>
            <p:ph idx="1"/>
          </p:nvPr>
        </p:nvSpPr>
        <p:spPr>
          <a:xfrm>
            <a:off x="250825" y="1981200"/>
            <a:ext cx="8435975" cy="4114800"/>
          </a:xfrm>
        </p:spPr>
        <p:txBody>
          <a:bodyPr/>
          <a:lstStyle/>
          <a:p>
            <a:pPr marL="0" indent="0" algn="just">
              <a:lnSpc>
                <a:spcPct val="90000"/>
              </a:lnSpc>
              <a:buFontTx/>
              <a:buNone/>
            </a:pPr>
            <a:r>
              <a:rPr lang="es-ES" sz="2000" smtClean="0"/>
              <a:t>Desarrollan formas efectivas para resolver problemas computacionales como la mejor forma de almacenar información en las bases de datos, enviar datos sobre la red, desplegar imágenes complejas. Se enfocan en la optimización de los algoritmos.</a:t>
            </a:r>
          </a:p>
          <a:p>
            <a:pPr marL="0" indent="0" algn="just">
              <a:lnSpc>
                <a:spcPct val="90000"/>
              </a:lnSpc>
              <a:buFontTx/>
              <a:buNone/>
            </a:pPr>
            <a:endParaRPr lang="es-ES" sz="2000" smtClean="0"/>
          </a:p>
          <a:p>
            <a:pPr marL="0" indent="0" algn="just">
              <a:lnSpc>
                <a:spcPct val="90000"/>
              </a:lnSpc>
              <a:buFontTx/>
              <a:buNone/>
            </a:pPr>
            <a:r>
              <a:rPr lang="es-ES" sz="2000" smtClean="0"/>
              <a:t>Son muy teóricos y orientados a la investigación, las empresas, en general, no tienen cargos específicos para ellos.</a:t>
            </a:r>
          </a:p>
        </p:txBody>
      </p:sp>
      <p:sp>
        <p:nvSpPr>
          <p:cNvPr id="43011"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p:nvPr>
        </p:nvSpPr>
        <p:spPr/>
        <p:txBody>
          <a:bodyPr/>
          <a:lstStyle/>
          <a:p>
            <a:pPr>
              <a:defRPr/>
            </a:pPr>
            <a:r>
              <a:rPr lang="es-ES" sz="3600" dirty="0" smtClean="0">
                <a:solidFill>
                  <a:schemeClr val="folHlink"/>
                </a:solidFill>
                <a:effectLst>
                  <a:glow rad="101600">
                    <a:schemeClr val="bg1">
                      <a:alpha val="60000"/>
                    </a:schemeClr>
                  </a:glow>
                </a:effectLst>
              </a:rPr>
              <a:t>Ciencia de la Computación</a:t>
            </a:r>
          </a:p>
        </p:txBody>
      </p:sp>
      <p:pic>
        <p:nvPicPr>
          <p:cNvPr id="45058" name="Picture 2"/>
          <p:cNvPicPr>
            <a:picLocks noChangeAspect="1" noChangeArrowheads="1"/>
          </p:cNvPicPr>
          <p:nvPr/>
        </p:nvPicPr>
        <p:blipFill>
          <a:blip r:embed="rId3"/>
          <a:srcRect/>
          <a:stretch>
            <a:fillRect/>
          </a:stretch>
        </p:blipFill>
        <p:spPr bwMode="auto">
          <a:xfrm>
            <a:off x="642938" y="1198563"/>
            <a:ext cx="6500812" cy="4995862"/>
          </a:xfrm>
          <a:prstGeom prst="rect">
            <a:avLst/>
          </a:prstGeom>
          <a:noFill/>
          <a:ln w="9525">
            <a:noFill/>
            <a:miter lim="800000"/>
            <a:headEnd/>
            <a:tailEnd/>
          </a:ln>
        </p:spPr>
      </p:pic>
      <p:sp>
        <p:nvSpPr>
          <p:cNvPr id="45059"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6"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s-ES" sz="3600" u="sng" dirty="0" smtClean="0">
                <a:solidFill>
                  <a:schemeClr val="folHlink"/>
                </a:solidFill>
                <a:effectLst>
                  <a:glow rad="101600">
                    <a:schemeClr val="bg1">
                      <a:alpha val="60000"/>
                    </a:schemeClr>
                  </a:glow>
                </a:effectLst>
              </a:rPr>
              <a:t>Sistemas de Información</a:t>
            </a:r>
          </a:p>
        </p:txBody>
      </p:sp>
      <p:sp>
        <p:nvSpPr>
          <p:cNvPr id="47106" name="Rectangle 3"/>
          <p:cNvSpPr>
            <a:spLocks noGrp="1" noChangeArrowheads="1"/>
          </p:cNvSpPr>
          <p:nvPr>
            <p:ph idx="1"/>
          </p:nvPr>
        </p:nvSpPr>
        <p:spPr>
          <a:xfrm>
            <a:off x="323850" y="1981200"/>
            <a:ext cx="8362950" cy="4114800"/>
          </a:xfrm>
        </p:spPr>
        <p:txBody>
          <a:bodyPr/>
          <a:lstStyle/>
          <a:p>
            <a:pPr marL="0" indent="0" algn="just">
              <a:lnSpc>
                <a:spcPct val="90000"/>
              </a:lnSpc>
              <a:buFontTx/>
              <a:buNone/>
            </a:pPr>
            <a:r>
              <a:rPr lang="es-ES" sz="2000" smtClean="0"/>
              <a:t>Se enfoca en lograr la integración de diferentes tecnologías de la información y procesos de negocios para llenar las necesidades de los negocios y empresas, permitiéndoles alcanzar sus objetivos de una manera efectiva y eficiente.</a:t>
            </a:r>
          </a:p>
          <a:p>
            <a:pPr marL="0" indent="0" algn="just">
              <a:lnSpc>
                <a:spcPct val="90000"/>
              </a:lnSpc>
              <a:buFontTx/>
              <a:buNone/>
            </a:pPr>
            <a:endParaRPr lang="es-ES" sz="2000" smtClean="0"/>
          </a:p>
          <a:p>
            <a:pPr marL="0" indent="0" algn="just">
              <a:lnSpc>
                <a:spcPct val="90000"/>
              </a:lnSpc>
              <a:buFontTx/>
              <a:buNone/>
            </a:pPr>
            <a:r>
              <a:rPr lang="es-ES" sz="2000" smtClean="0"/>
              <a:t>Enfatiza la información y las visiones tecnológicas como un instrumento para generar, procesar y distribuir información.</a:t>
            </a:r>
          </a:p>
          <a:p>
            <a:pPr marL="0" indent="0" algn="just">
              <a:lnSpc>
                <a:spcPct val="90000"/>
              </a:lnSpc>
              <a:buFontTx/>
              <a:buNone/>
            </a:pPr>
            <a:endParaRPr lang="es-ES" sz="2000" smtClean="0"/>
          </a:p>
          <a:p>
            <a:pPr marL="0" indent="0" algn="just">
              <a:lnSpc>
                <a:spcPct val="90000"/>
              </a:lnSpc>
              <a:buFontTx/>
              <a:buNone/>
            </a:pPr>
            <a:r>
              <a:rPr lang="es-ES" sz="2000" smtClean="0"/>
              <a:t>Se preocupan por la información que la empresa necesita para alcanzar sus metas y los procesos que se pueden crear o mejorar con la tecnología de la información.</a:t>
            </a:r>
          </a:p>
        </p:txBody>
      </p:sp>
      <p:sp>
        <p:nvSpPr>
          <p:cNvPr id="47107"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lang="es-ES" sz="3600" dirty="0">
                <a:solidFill>
                  <a:schemeClr val="folHlink"/>
                </a:solidFill>
                <a:effectLst>
                  <a:glow rad="101600">
                    <a:schemeClr val="bg1">
                      <a:alpha val="60000"/>
                    </a:schemeClr>
                  </a:glow>
                </a:effectLst>
              </a:rPr>
              <a:t>¿Qué es el Computing </a:t>
            </a:r>
            <a:r>
              <a:rPr lang="es-ES" sz="3600" dirty="0" err="1">
                <a:solidFill>
                  <a:schemeClr val="folHlink"/>
                </a:solidFill>
                <a:effectLst>
                  <a:glow rad="101600">
                    <a:schemeClr val="bg1">
                      <a:alpha val="60000"/>
                    </a:schemeClr>
                  </a:glow>
                </a:effectLst>
              </a:rPr>
              <a:t>Curricula</a:t>
            </a:r>
            <a:r>
              <a:rPr lang="es-ES" sz="3600" dirty="0">
                <a:solidFill>
                  <a:schemeClr val="folHlink"/>
                </a:solidFill>
                <a:effectLst>
                  <a:glow rad="101600">
                    <a:schemeClr val="bg1">
                      <a:alpha val="60000"/>
                    </a:schemeClr>
                  </a:glow>
                </a:effectLst>
              </a:rPr>
              <a:t> 2005?</a:t>
            </a:r>
          </a:p>
        </p:txBody>
      </p:sp>
      <p:sp>
        <p:nvSpPr>
          <p:cNvPr id="5123" name="Rectangle 3"/>
          <p:cNvSpPr>
            <a:spLocks noGrp="1" noChangeArrowheads="1"/>
          </p:cNvSpPr>
          <p:nvPr>
            <p:ph idx="1"/>
          </p:nvPr>
        </p:nvSpPr>
        <p:spPr>
          <a:xfrm>
            <a:off x="395288" y="1981200"/>
            <a:ext cx="8291512" cy="4184650"/>
          </a:xfrm>
        </p:spPr>
        <p:txBody>
          <a:bodyPr>
            <a:noAutofit/>
          </a:bodyPr>
          <a:lstStyle/>
          <a:p>
            <a:pPr marL="4763" indent="-4763" algn="just">
              <a:lnSpc>
                <a:spcPct val="90000"/>
              </a:lnSpc>
              <a:buFontTx/>
              <a:buNone/>
              <a:defRPr/>
            </a:pPr>
            <a:r>
              <a:rPr lang="es-ES" sz="2000" dirty="0" smtClean="0"/>
              <a:t>El Computing </a:t>
            </a:r>
            <a:r>
              <a:rPr lang="es-ES" sz="2000" dirty="0" err="1" smtClean="0"/>
              <a:t>Curricula</a:t>
            </a:r>
            <a:r>
              <a:rPr lang="es-ES" sz="2000" dirty="0" smtClean="0"/>
              <a:t> es un trabajo conjunto desarrollado por prestigiosas asociaciones profesionales y científicas, con sede principal en USA, como son:</a:t>
            </a:r>
          </a:p>
          <a:p>
            <a:pPr algn="just">
              <a:lnSpc>
                <a:spcPct val="90000"/>
              </a:lnSpc>
              <a:buFontTx/>
              <a:buNone/>
              <a:defRPr/>
            </a:pPr>
            <a:endParaRPr lang="es-ES" sz="2000" dirty="0" smtClean="0"/>
          </a:p>
          <a:p>
            <a:pPr algn="just">
              <a:lnSpc>
                <a:spcPct val="90000"/>
              </a:lnSpc>
              <a:defRPr/>
            </a:pPr>
            <a:r>
              <a:rPr lang="es-ES" sz="2000" dirty="0" smtClean="0"/>
              <a:t>La </a:t>
            </a:r>
            <a:r>
              <a:rPr lang="es-ES" sz="2000" dirty="0" err="1" smtClean="0"/>
              <a:t>Association</a:t>
            </a:r>
            <a:r>
              <a:rPr lang="es-ES" sz="2000" dirty="0" smtClean="0"/>
              <a:t> </a:t>
            </a:r>
            <a:r>
              <a:rPr lang="es-ES" sz="2000" dirty="0" err="1" smtClean="0"/>
              <a:t>for</a:t>
            </a:r>
            <a:r>
              <a:rPr lang="es-ES" sz="2000" dirty="0" smtClean="0"/>
              <a:t> </a:t>
            </a:r>
            <a:r>
              <a:rPr lang="es-ES" sz="2000" dirty="0"/>
              <a:t>C</a:t>
            </a:r>
            <a:r>
              <a:rPr lang="es-ES" sz="2000" dirty="0" smtClean="0"/>
              <a:t>omputing </a:t>
            </a:r>
            <a:r>
              <a:rPr lang="es-ES" sz="2000" dirty="0" err="1" smtClean="0"/>
              <a:t>Machinery</a:t>
            </a:r>
            <a:r>
              <a:rPr lang="es-ES" sz="2000" dirty="0" smtClean="0"/>
              <a:t> (ACM)</a:t>
            </a:r>
          </a:p>
          <a:p>
            <a:pPr algn="just">
              <a:lnSpc>
                <a:spcPct val="90000"/>
              </a:lnSpc>
              <a:defRPr/>
            </a:pPr>
            <a:r>
              <a:rPr lang="es-ES" sz="2000" dirty="0" smtClean="0"/>
              <a:t>La </a:t>
            </a:r>
            <a:r>
              <a:rPr lang="es-ES" sz="2000" dirty="0" err="1" smtClean="0"/>
              <a:t>Computer</a:t>
            </a:r>
            <a:r>
              <a:rPr lang="es-ES" sz="2000" dirty="0" smtClean="0"/>
              <a:t> </a:t>
            </a:r>
            <a:r>
              <a:rPr lang="es-ES" sz="2000" dirty="0" err="1" smtClean="0"/>
              <a:t>Society</a:t>
            </a:r>
            <a:r>
              <a:rPr lang="es-ES" sz="2000" dirty="0" smtClean="0"/>
              <a:t> (IEEE CS)</a:t>
            </a:r>
          </a:p>
          <a:p>
            <a:pPr>
              <a:lnSpc>
                <a:spcPct val="90000"/>
              </a:lnSpc>
              <a:defRPr/>
            </a:pPr>
            <a:r>
              <a:rPr lang="es-ES" sz="2000" dirty="0" smtClean="0"/>
              <a:t>La </a:t>
            </a:r>
            <a:r>
              <a:rPr lang="es-ES" sz="2000" dirty="0" err="1" smtClean="0"/>
              <a:t>Association</a:t>
            </a:r>
            <a:r>
              <a:rPr lang="es-ES" sz="2000" dirty="0" smtClean="0"/>
              <a:t> </a:t>
            </a:r>
            <a:r>
              <a:rPr lang="es-ES" sz="2000" dirty="0" err="1" smtClean="0"/>
              <a:t>for</a:t>
            </a:r>
            <a:r>
              <a:rPr lang="es-ES" sz="2000" dirty="0" smtClean="0"/>
              <a:t> </a:t>
            </a:r>
            <a:r>
              <a:rPr lang="es-ES" sz="2000" dirty="0" err="1" smtClean="0"/>
              <a:t>Information</a:t>
            </a:r>
            <a:r>
              <a:rPr lang="es-ES" sz="2000" dirty="0" smtClean="0"/>
              <a:t> </a:t>
            </a:r>
            <a:r>
              <a:rPr lang="es-ES" sz="2000" dirty="0" err="1" smtClean="0"/>
              <a:t>Systems</a:t>
            </a:r>
            <a:r>
              <a:rPr lang="es-ES" sz="2000" dirty="0" smtClean="0"/>
              <a:t> (AIS)</a:t>
            </a:r>
          </a:p>
          <a:p>
            <a:pPr>
              <a:lnSpc>
                <a:spcPct val="90000"/>
              </a:lnSpc>
              <a:defRPr/>
            </a:pPr>
            <a:r>
              <a:rPr lang="es-ES" sz="2000" dirty="0" smtClean="0"/>
              <a:t>La </a:t>
            </a:r>
            <a:r>
              <a:rPr lang="es-ES" sz="2000" dirty="0" err="1" smtClean="0"/>
              <a:t>Association</a:t>
            </a:r>
            <a:r>
              <a:rPr lang="es-ES" sz="2000" dirty="0" smtClean="0"/>
              <a:t> </a:t>
            </a:r>
            <a:r>
              <a:rPr lang="es-ES" sz="2000" dirty="0" err="1" smtClean="0"/>
              <a:t>for</a:t>
            </a:r>
            <a:r>
              <a:rPr lang="es-ES" sz="2000" dirty="0" smtClean="0"/>
              <a:t> </a:t>
            </a:r>
            <a:r>
              <a:rPr lang="es-ES" sz="2000" dirty="0" err="1" smtClean="0"/>
              <a:t>Information</a:t>
            </a:r>
            <a:r>
              <a:rPr lang="es-ES" sz="2000" dirty="0" smtClean="0"/>
              <a:t> </a:t>
            </a:r>
            <a:r>
              <a:rPr lang="es-ES" sz="2000" dirty="0" err="1" smtClean="0"/>
              <a:t>technology</a:t>
            </a:r>
            <a:r>
              <a:rPr lang="es-ES" sz="2000" dirty="0" smtClean="0"/>
              <a:t> </a:t>
            </a:r>
            <a:r>
              <a:rPr lang="es-ES" sz="2000" dirty="0" err="1" smtClean="0"/>
              <a:t>Professionals</a:t>
            </a:r>
            <a:r>
              <a:rPr lang="es-ES" sz="2000" dirty="0" smtClean="0"/>
              <a:t> (AITP)</a:t>
            </a:r>
          </a:p>
          <a:p>
            <a:pPr>
              <a:lnSpc>
                <a:spcPct val="90000"/>
              </a:lnSpc>
              <a:defRPr/>
            </a:pPr>
            <a:endParaRPr lang="es-ES" sz="2000" dirty="0" smtClean="0"/>
          </a:p>
        </p:txBody>
      </p:sp>
      <p:sp>
        <p:nvSpPr>
          <p:cNvPr id="16387"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s-ES" sz="3600" dirty="0" smtClean="0">
                <a:solidFill>
                  <a:schemeClr val="folHlink"/>
                </a:solidFill>
                <a:effectLst>
                  <a:glow rad="101600">
                    <a:schemeClr val="bg1">
                      <a:alpha val="60000"/>
                    </a:schemeClr>
                  </a:glow>
                </a:effectLst>
              </a:rPr>
              <a:t>Sistemas de Información</a:t>
            </a:r>
          </a:p>
        </p:txBody>
      </p:sp>
      <p:sp>
        <p:nvSpPr>
          <p:cNvPr id="49154" name="Rectangle 3"/>
          <p:cNvSpPr>
            <a:spLocks noGrp="1" noChangeArrowheads="1"/>
          </p:cNvSpPr>
          <p:nvPr>
            <p:ph idx="1"/>
          </p:nvPr>
        </p:nvSpPr>
        <p:spPr>
          <a:xfrm>
            <a:off x="323850" y="1981200"/>
            <a:ext cx="8820150" cy="4114800"/>
          </a:xfrm>
        </p:spPr>
        <p:txBody>
          <a:bodyPr/>
          <a:lstStyle/>
          <a:p>
            <a:pPr marL="0" indent="0" algn="just">
              <a:lnSpc>
                <a:spcPct val="90000"/>
              </a:lnSpc>
              <a:buFontTx/>
              <a:buNone/>
            </a:pPr>
            <a:r>
              <a:rPr lang="es-ES" sz="2000" smtClean="0"/>
              <a:t>Deben comprender los hechos técnicos y los factores organizacionales, deben poder ayudar a la organización a determinar cómo la información y las tecnologías habilitadoras de los negocios pueden mejorar su ventaja competitiva.</a:t>
            </a:r>
          </a:p>
          <a:p>
            <a:pPr marL="0" indent="0" algn="just">
              <a:lnSpc>
                <a:spcPct val="90000"/>
              </a:lnSpc>
              <a:buFontTx/>
              <a:buNone/>
            </a:pPr>
            <a:endParaRPr lang="es-ES" sz="2000" smtClean="0"/>
          </a:p>
          <a:p>
            <a:pPr marL="0" indent="0" algn="just">
              <a:lnSpc>
                <a:spcPct val="90000"/>
              </a:lnSpc>
              <a:buFontTx/>
              <a:buNone/>
            </a:pPr>
            <a:r>
              <a:rPr lang="es-ES" sz="2000" smtClean="0"/>
              <a:t>Juegan un papel muy importante al determinar los requerimientos de un sistema de información empresarial y participa en su especificación, diseño e implementación.</a:t>
            </a:r>
          </a:p>
          <a:p>
            <a:pPr marL="0" indent="0" algn="just">
              <a:lnSpc>
                <a:spcPct val="90000"/>
              </a:lnSpc>
              <a:buFontTx/>
              <a:buNone/>
            </a:pPr>
            <a:endParaRPr lang="es-ES" sz="2000" smtClean="0"/>
          </a:p>
          <a:p>
            <a:pPr marL="0" indent="0" algn="just">
              <a:lnSpc>
                <a:spcPct val="90000"/>
              </a:lnSpc>
              <a:buFontTx/>
              <a:buNone/>
            </a:pPr>
            <a:r>
              <a:rPr lang="es-ES" sz="2000" smtClean="0"/>
              <a:t>Requieren comprensión de los principios y prácticas organizacionales, para servir de puente entre la comunidad técnica y la administración.</a:t>
            </a:r>
          </a:p>
        </p:txBody>
      </p:sp>
      <p:sp>
        <p:nvSpPr>
          <p:cNvPr id="49155"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s-ES" sz="3600" dirty="0" smtClean="0">
                <a:solidFill>
                  <a:schemeClr val="folHlink"/>
                </a:solidFill>
                <a:effectLst>
                  <a:glow rad="101600">
                    <a:schemeClr val="bg1">
                      <a:alpha val="60000"/>
                    </a:schemeClr>
                  </a:glow>
                </a:effectLst>
              </a:rPr>
              <a:t>Sistemas de Información</a:t>
            </a:r>
          </a:p>
        </p:txBody>
      </p:sp>
      <p:pic>
        <p:nvPicPr>
          <p:cNvPr id="51202" name="Picture 2"/>
          <p:cNvPicPr>
            <a:picLocks noChangeAspect="1" noChangeArrowheads="1"/>
          </p:cNvPicPr>
          <p:nvPr/>
        </p:nvPicPr>
        <p:blipFill>
          <a:blip r:embed="rId3"/>
          <a:srcRect/>
          <a:stretch>
            <a:fillRect/>
          </a:stretch>
        </p:blipFill>
        <p:spPr bwMode="auto">
          <a:xfrm>
            <a:off x="642938" y="1214438"/>
            <a:ext cx="6500812" cy="4997450"/>
          </a:xfrm>
          <a:prstGeom prst="rect">
            <a:avLst/>
          </a:prstGeom>
          <a:noFill/>
          <a:ln w="9525">
            <a:noFill/>
            <a:miter lim="800000"/>
            <a:headEnd/>
            <a:tailEnd/>
          </a:ln>
        </p:spPr>
      </p:pic>
      <p:sp>
        <p:nvSpPr>
          <p:cNvPr id="51203"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s-ES" sz="3600" u="sng" dirty="0" smtClean="0">
                <a:solidFill>
                  <a:schemeClr val="folHlink"/>
                </a:solidFill>
                <a:effectLst>
                  <a:glow rad="101600">
                    <a:schemeClr val="bg1">
                      <a:alpha val="60000"/>
                    </a:schemeClr>
                  </a:glow>
                </a:effectLst>
              </a:rPr>
              <a:t>Ingeniería de Software</a:t>
            </a:r>
          </a:p>
        </p:txBody>
      </p:sp>
      <p:sp>
        <p:nvSpPr>
          <p:cNvPr id="53250" name="Rectangle 3"/>
          <p:cNvSpPr>
            <a:spLocks noGrp="1" noChangeArrowheads="1"/>
          </p:cNvSpPr>
          <p:nvPr>
            <p:ph idx="1"/>
          </p:nvPr>
        </p:nvSpPr>
        <p:spPr>
          <a:xfrm>
            <a:off x="571500" y="1981200"/>
            <a:ext cx="8115300" cy="4114800"/>
          </a:xfrm>
        </p:spPr>
        <p:txBody>
          <a:bodyPr/>
          <a:lstStyle/>
          <a:p>
            <a:pPr marL="0" indent="0" algn="just">
              <a:lnSpc>
                <a:spcPct val="90000"/>
              </a:lnSpc>
              <a:buFontTx/>
              <a:buNone/>
            </a:pPr>
            <a:r>
              <a:rPr lang="es-ES" sz="2000" smtClean="0"/>
              <a:t>Es la disciplina de desarrollar y mantener sistemas de software que sean confiables y eficientes y que satisfagan los requerimientos de los usuarios.</a:t>
            </a:r>
          </a:p>
          <a:p>
            <a:pPr marL="0" indent="0" algn="just">
              <a:lnSpc>
                <a:spcPct val="90000"/>
              </a:lnSpc>
              <a:buFontTx/>
              <a:buNone/>
            </a:pPr>
            <a:endParaRPr lang="es-ES" sz="2000" smtClean="0"/>
          </a:p>
          <a:p>
            <a:pPr marL="0" indent="0" algn="just">
              <a:lnSpc>
                <a:spcPct val="90000"/>
              </a:lnSpc>
              <a:buFontTx/>
              <a:buNone/>
            </a:pPr>
            <a:r>
              <a:rPr lang="es-ES" sz="2000" smtClean="0"/>
              <a:t>Recientemente ha evolucionado debido a la creciente importancia e impacto del software en las empresas y al surgimiento de aplicaciones críticas de seguridad.</a:t>
            </a:r>
          </a:p>
          <a:p>
            <a:pPr marL="0" indent="0" algn="just">
              <a:lnSpc>
                <a:spcPct val="90000"/>
              </a:lnSpc>
              <a:buFontTx/>
              <a:buNone/>
            </a:pPr>
            <a:endParaRPr lang="es-ES" sz="2000" smtClean="0"/>
          </a:p>
          <a:p>
            <a:pPr marL="0" indent="0" algn="just">
              <a:lnSpc>
                <a:spcPct val="90000"/>
              </a:lnSpc>
              <a:buFontTx/>
              <a:buNone/>
            </a:pPr>
            <a:r>
              <a:rPr lang="es-ES" sz="2000" smtClean="0"/>
              <a:t>Se diferencia de las otras disciplinas en la naturaleza intangible del software y la naturaleza discontinua de su operación.</a:t>
            </a:r>
          </a:p>
        </p:txBody>
      </p:sp>
      <p:sp>
        <p:nvSpPr>
          <p:cNvPr id="53251"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s-ES" sz="3600" dirty="0" smtClean="0">
                <a:solidFill>
                  <a:schemeClr val="folHlink"/>
                </a:solidFill>
                <a:effectLst>
                  <a:glow rad="101600">
                    <a:schemeClr val="bg1">
                      <a:alpha val="60000"/>
                    </a:schemeClr>
                  </a:glow>
                </a:effectLst>
              </a:rPr>
              <a:t>Ingeniería de Software</a:t>
            </a:r>
          </a:p>
        </p:txBody>
      </p:sp>
      <p:sp>
        <p:nvSpPr>
          <p:cNvPr id="55298" name="Rectangle 3"/>
          <p:cNvSpPr>
            <a:spLocks noGrp="1" noChangeArrowheads="1"/>
          </p:cNvSpPr>
          <p:nvPr>
            <p:ph idx="1"/>
          </p:nvPr>
        </p:nvSpPr>
        <p:spPr>
          <a:xfrm>
            <a:off x="428625" y="1773238"/>
            <a:ext cx="8215313" cy="4608512"/>
          </a:xfrm>
        </p:spPr>
        <p:txBody>
          <a:bodyPr/>
          <a:lstStyle/>
          <a:p>
            <a:pPr marL="0" indent="0" algn="just">
              <a:lnSpc>
                <a:spcPct val="80000"/>
              </a:lnSpc>
              <a:buFontTx/>
              <a:buNone/>
            </a:pPr>
            <a:r>
              <a:rPr lang="es-ES" sz="2000" smtClean="0"/>
              <a:t>Integra los principios de las matemáticas y la ciencia de la computación con prácticas de ingeniería desarrolladas para artefactos físicos tangibles.</a:t>
            </a:r>
          </a:p>
          <a:p>
            <a:pPr marL="0" indent="0" algn="just">
              <a:lnSpc>
                <a:spcPct val="80000"/>
              </a:lnSpc>
              <a:buFontTx/>
              <a:buNone/>
            </a:pPr>
            <a:endParaRPr lang="es-ES" sz="2000" smtClean="0"/>
          </a:p>
          <a:p>
            <a:pPr marL="0" indent="0" algn="just">
              <a:lnSpc>
                <a:spcPct val="80000"/>
              </a:lnSpc>
              <a:buFontTx/>
              <a:buNone/>
            </a:pPr>
            <a:r>
              <a:rPr lang="es-ES" sz="2000" smtClean="0"/>
              <a:t>Se presenta en dos modalidades:</a:t>
            </a:r>
          </a:p>
          <a:p>
            <a:pPr marL="263525" lvl="1" indent="-263525" algn="just">
              <a:lnSpc>
                <a:spcPct val="80000"/>
              </a:lnSpc>
            </a:pPr>
            <a:r>
              <a:rPr lang="es-ES" sz="2000" smtClean="0"/>
              <a:t>Programas en Ciencias de la Computación incluyen algunos cursos de Ingeniería del Software.</a:t>
            </a:r>
          </a:p>
          <a:p>
            <a:pPr marL="263525" lvl="1" indent="-263525" algn="just">
              <a:lnSpc>
                <a:spcPct val="80000"/>
              </a:lnSpc>
            </a:pPr>
            <a:r>
              <a:rPr lang="es-ES" sz="2000" smtClean="0"/>
              <a:t>Se ofrecen programas de pregrado en Ingeniería del Software.</a:t>
            </a:r>
          </a:p>
          <a:p>
            <a:pPr marL="263525" lvl="1" indent="-263525" algn="just">
              <a:lnSpc>
                <a:spcPct val="80000"/>
              </a:lnSpc>
              <a:buFontTx/>
              <a:buNone/>
            </a:pPr>
            <a:endParaRPr lang="es-ES" sz="2000" smtClean="0"/>
          </a:p>
          <a:p>
            <a:pPr marL="0" indent="0" algn="just">
              <a:lnSpc>
                <a:spcPct val="80000"/>
              </a:lnSpc>
              <a:buFontTx/>
              <a:buNone/>
            </a:pPr>
            <a:r>
              <a:rPr lang="es-ES" sz="2000" smtClean="0"/>
              <a:t>Las Ciencias de la Computación y la Ingeniería del Software tienen muchos cursos en común. El Ingeniero de Software se enfoca más en la confiabilidad, el mantenimiento, técnicas para desarrollar software correcto desde su concepción. Son mas prácticos que los estudiantes de Ciencia de la Computación, que son teóricos. En las empresas existe el cargo de Ingeniero de Software</a:t>
            </a:r>
          </a:p>
        </p:txBody>
      </p:sp>
      <p:sp>
        <p:nvSpPr>
          <p:cNvPr id="55299"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title"/>
          </p:nvPr>
        </p:nvSpPr>
        <p:spPr/>
        <p:txBody>
          <a:bodyPr/>
          <a:lstStyle/>
          <a:p>
            <a:pPr>
              <a:defRPr/>
            </a:pPr>
            <a:r>
              <a:rPr lang="es-ES" sz="3600" dirty="0" smtClean="0">
                <a:solidFill>
                  <a:schemeClr val="folHlink"/>
                </a:solidFill>
                <a:effectLst>
                  <a:glow rad="101600">
                    <a:schemeClr val="bg1">
                      <a:alpha val="60000"/>
                    </a:schemeClr>
                  </a:glow>
                </a:effectLst>
              </a:rPr>
              <a:t>Ingeniería de Software</a:t>
            </a:r>
          </a:p>
        </p:txBody>
      </p:sp>
      <p:pic>
        <p:nvPicPr>
          <p:cNvPr id="57346" name="Picture 2"/>
          <p:cNvPicPr>
            <a:picLocks noChangeAspect="1" noChangeArrowheads="1"/>
          </p:cNvPicPr>
          <p:nvPr/>
        </p:nvPicPr>
        <p:blipFill>
          <a:blip r:embed="rId3"/>
          <a:srcRect/>
          <a:stretch>
            <a:fillRect/>
          </a:stretch>
        </p:blipFill>
        <p:spPr bwMode="auto">
          <a:xfrm>
            <a:off x="642938" y="1201738"/>
            <a:ext cx="6500812" cy="4997450"/>
          </a:xfrm>
          <a:prstGeom prst="rect">
            <a:avLst/>
          </a:prstGeom>
          <a:noFill/>
          <a:ln w="9525">
            <a:noFill/>
            <a:miter lim="800000"/>
            <a:headEnd/>
            <a:tailEnd/>
          </a:ln>
        </p:spPr>
      </p:pic>
      <p:sp>
        <p:nvSpPr>
          <p:cNvPr id="57347"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idx="1"/>
          </p:nvPr>
        </p:nvSpPr>
        <p:spPr>
          <a:xfrm>
            <a:off x="395288" y="1981200"/>
            <a:ext cx="8291512" cy="4184650"/>
          </a:xfrm>
        </p:spPr>
        <p:txBody>
          <a:bodyPr/>
          <a:lstStyle/>
          <a:p>
            <a:pPr marL="4763" indent="-4763" algn="just">
              <a:buFontTx/>
              <a:buNone/>
            </a:pPr>
            <a:r>
              <a:rPr lang="es-ES" sz="2000" smtClean="0"/>
              <a:t>El objetivo es brindar perspectiva para que los académicos comprendan cuáles son las principales disciplinas computacionales y cómo se comparan y complementan los programas de pregrado respectivos.</a:t>
            </a:r>
          </a:p>
          <a:p>
            <a:pPr marL="4763" indent="-4763" algn="just">
              <a:buFontTx/>
              <a:buNone/>
            </a:pPr>
            <a:endParaRPr lang="es-ES" sz="2000" smtClean="0"/>
          </a:p>
          <a:p>
            <a:pPr marL="4763" indent="-4763" algn="just">
              <a:buFontTx/>
              <a:buNone/>
            </a:pPr>
            <a:r>
              <a:rPr lang="es-ES" sz="2000" smtClean="0"/>
              <a:t>Para la creación de este reporte se han examinado los lineamientos curriculares de la educación  pregrado y nos hemos referido a las profesiones de computación y a otra información de soporte según lo necesario.</a:t>
            </a:r>
          </a:p>
        </p:txBody>
      </p:sp>
      <p:sp>
        <p:nvSpPr>
          <p:cNvPr id="5" name="Rectangle 2"/>
          <p:cNvSpPr txBox="1">
            <a:spLocks noChangeArrowheads="1"/>
          </p:cNvSpPr>
          <p:nvPr/>
        </p:nvSpPr>
        <p:spPr bwMode="auto">
          <a:xfrm>
            <a:off x="609600" y="427038"/>
            <a:ext cx="8229600" cy="1143000"/>
          </a:xfrm>
          <a:prstGeom prst="rect">
            <a:avLst/>
          </a:prstGeom>
          <a:noFill/>
          <a:ln w="9525">
            <a:noFill/>
            <a:miter lim="800000"/>
            <a:headEnd/>
            <a:tailEnd/>
          </a:ln>
          <a:effectLst/>
        </p:spPr>
        <p:txBody>
          <a:bodyPr anchor="ctr"/>
          <a:lstStyle/>
          <a:p>
            <a:pPr algn="ctr">
              <a:defRPr/>
            </a:pPr>
            <a:r>
              <a:rPr lang="es-ES" sz="3600" kern="0" dirty="0">
                <a:solidFill>
                  <a:schemeClr val="folHlink"/>
                </a:solidFill>
                <a:effectLst>
                  <a:glow rad="101600">
                    <a:schemeClr val="bg1">
                      <a:alpha val="60000"/>
                    </a:schemeClr>
                  </a:glow>
                </a:effectLst>
                <a:latin typeface="+mj-lt"/>
                <a:ea typeface="+mj-ea"/>
                <a:cs typeface="+mj-cs"/>
              </a:rPr>
              <a:t>¿Qué es el Computing </a:t>
            </a:r>
            <a:r>
              <a:rPr lang="es-ES" sz="3600" kern="0" dirty="0" err="1">
                <a:solidFill>
                  <a:schemeClr val="folHlink"/>
                </a:solidFill>
                <a:effectLst>
                  <a:glow rad="101600">
                    <a:schemeClr val="bg1">
                      <a:alpha val="60000"/>
                    </a:schemeClr>
                  </a:glow>
                </a:effectLst>
                <a:latin typeface="+mj-lt"/>
                <a:ea typeface="+mj-ea"/>
                <a:cs typeface="+mj-cs"/>
              </a:rPr>
              <a:t>Curricula</a:t>
            </a:r>
            <a:r>
              <a:rPr lang="es-ES" sz="3600" kern="0" dirty="0">
                <a:solidFill>
                  <a:schemeClr val="folHlink"/>
                </a:solidFill>
                <a:effectLst>
                  <a:glow rad="101600">
                    <a:schemeClr val="bg1">
                      <a:alpha val="60000"/>
                    </a:schemeClr>
                  </a:glow>
                </a:effectLst>
                <a:latin typeface="+mj-lt"/>
                <a:ea typeface="+mj-ea"/>
                <a:cs typeface="+mj-cs"/>
              </a:rPr>
              <a:t> 2005?</a:t>
            </a:r>
          </a:p>
        </p:txBody>
      </p:sp>
      <p:sp>
        <p:nvSpPr>
          <p:cNvPr id="18435"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6"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s-ES" sz="3600" dirty="0" smtClean="0">
                <a:solidFill>
                  <a:schemeClr val="folHlink"/>
                </a:solidFill>
                <a:effectLst>
                  <a:glow rad="101600">
                    <a:schemeClr val="bg1">
                      <a:alpha val="60000"/>
                    </a:schemeClr>
                  </a:glow>
                </a:effectLst>
              </a:rPr>
              <a:t>Sobre el Computing </a:t>
            </a:r>
            <a:r>
              <a:rPr lang="es-ES" sz="3600" dirty="0" err="1" smtClean="0">
                <a:solidFill>
                  <a:schemeClr val="folHlink"/>
                </a:solidFill>
                <a:effectLst>
                  <a:glow rad="101600">
                    <a:schemeClr val="bg1">
                      <a:alpha val="60000"/>
                    </a:schemeClr>
                  </a:glow>
                </a:effectLst>
              </a:rPr>
              <a:t>Currícula</a:t>
            </a:r>
            <a:endParaRPr lang="es-ES" sz="3600" dirty="0">
              <a:solidFill>
                <a:schemeClr val="folHlink"/>
              </a:solidFill>
              <a:effectLst>
                <a:glow rad="101600">
                  <a:schemeClr val="bg1">
                    <a:alpha val="60000"/>
                  </a:schemeClr>
                </a:glow>
              </a:effectLst>
            </a:endParaRPr>
          </a:p>
        </p:txBody>
      </p:sp>
      <p:sp>
        <p:nvSpPr>
          <p:cNvPr id="7171" name="Rectangle 3"/>
          <p:cNvSpPr>
            <a:spLocks noGrp="1" noChangeArrowheads="1"/>
          </p:cNvSpPr>
          <p:nvPr>
            <p:ph idx="1"/>
          </p:nvPr>
        </p:nvSpPr>
        <p:spPr>
          <a:xfrm>
            <a:off x="395288" y="1316038"/>
            <a:ext cx="8291512" cy="4184650"/>
          </a:xfrm>
        </p:spPr>
        <p:txBody>
          <a:bodyPr/>
          <a:lstStyle/>
          <a:p>
            <a:pPr marL="4763" indent="-4763" algn="just">
              <a:buFontTx/>
              <a:buNone/>
              <a:defRPr/>
            </a:pPr>
            <a:endParaRPr lang="es-ES" sz="2000" dirty="0" smtClean="0"/>
          </a:p>
          <a:p>
            <a:pPr marL="4763" indent="-4763" algn="just">
              <a:buFontTx/>
              <a:buNone/>
              <a:defRPr/>
            </a:pPr>
            <a:r>
              <a:rPr lang="es-ES" sz="2000" dirty="0" smtClean="0"/>
              <a:t>En el año 2001, se publicó el primer reporte conjunto de carreras relacionadas a  la computación con un volumen para cada una de ellas: </a:t>
            </a:r>
          </a:p>
          <a:p>
            <a:pPr algn="just">
              <a:defRPr/>
            </a:pPr>
            <a:r>
              <a:rPr lang="es-ES" sz="2000" dirty="0" smtClean="0"/>
              <a:t>Ciencia de la Computación</a:t>
            </a:r>
          </a:p>
          <a:p>
            <a:pPr algn="just">
              <a:defRPr/>
            </a:pPr>
            <a:r>
              <a:rPr lang="es-ES" sz="2000" dirty="0" smtClean="0"/>
              <a:t>Sistemas de Información</a:t>
            </a:r>
          </a:p>
          <a:p>
            <a:pPr algn="just">
              <a:defRPr/>
            </a:pPr>
            <a:r>
              <a:rPr lang="es-ES" sz="2000" dirty="0" smtClean="0"/>
              <a:t>Ingeniería en Computación</a:t>
            </a:r>
          </a:p>
          <a:p>
            <a:pPr algn="just">
              <a:defRPr/>
            </a:pPr>
            <a:r>
              <a:rPr lang="es-ES" sz="2000" dirty="0" smtClean="0"/>
              <a:t>Ingeniería de Software</a:t>
            </a:r>
          </a:p>
          <a:p>
            <a:pPr marL="4763" indent="-4763" algn="just">
              <a:buFontTx/>
              <a:buNone/>
              <a:defRPr/>
            </a:pPr>
            <a:endParaRPr lang="es-ES" sz="2000" dirty="0" smtClean="0"/>
          </a:p>
          <a:p>
            <a:pPr marL="4763" indent="-4763" algn="just">
              <a:buFontTx/>
              <a:buNone/>
              <a:defRPr/>
            </a:pPr>
            <a:r>
              <a:rPr lang="es-ES" sz="2000" dirty="0" smtClean="0"/>
              <a:t>En octubre del 2005 se presento el primer borrador del cuerpo del conocimiento de tecnología de información como una quinta disciplina que se integrara a las anteriores. </a:t>
            </a:r>
          </a:p>
          <a:p>
            <a:pPr marL="4763" indent="-4763" algn="just">
              <a:buFontTx/>
              <a:buNone/>
              <a:defRPr/>
            </a:pPr>
            <a:endParaRPr lang="es-ES" sz="2000" dirty="0" smtClean="0"/>
          </a:p>
          <a:p>
            <a:pPr marL="4763" indent="-4763" algn="just">
              <a:buFontTx/>
              <a:buNone/>
              <a:defRPr/>
            </a:pPr>
            <a:r>
              <a:rPr lang="es-ES" sz="2000" dirty="0" smtClean="0"/>
              <a:t>La Computing </a:t>
            </a:r>
            <a:r>
              <a:rPr lang="es-ES" sz="2000" dirty="0" err="1" smtClean="0"/>
              <a:t>Currícula</a:t>
            </a:r>
            <a:r>
              <a:rPr lang="es-ES" sz="2000" dirty="0" smtClean="0"/>
              <a:t> del 2005 se puede descargar desde:</a:t>
            </a:r>
          </a:p>
          <a:p>
            <a:pPr marL="4763" indent="-4763" algn="just">
              <a:buFontTx/>
              <a:buNone/>
              <a:defRPr/>
            </a:pPr>
            <a:r>
              <a:rPr lang="es-ES" sz="2000" dirty="0" smtClean="0">
                <a:hlinkClick r:id="rId3"/>
              </a:rPr>
              <a:t>ACM.ORG</a:t>
            </a:r>
            <a:endParaRPr lang="es-ES" sz="2000" dirty="0" smtClean="0"/>
          </a:p>
          <a:p>
            <a:pPr marL="4763" indent="-4763" algn="just">
              <a:buFontTx/>
              <a:buNone/>
              <a:defRPr/>
            </a:pPr>
            <a:endParaRPr lang="es-ES" sz="2000" dirty="0" smtClean="0"/>
          </a:p>
          <a:p>
            <a:pPr>
              <a:defRPr/>
            </a:pPr>
            <a:endParaRPr lang="es-ES" sz="2000" dirty="0" smtClean="0"/>
          </a:p>
        </p:txBody>
      </p:sp>
      <p:sp>
        <p:nvSpPr>
          <p:cNvPr id="20483"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s-ES" sz="4000" dirty="0">
                <a:solidFill>
                  <a:schemeClr val="folHlink"/>
                </a:solidFill>
                <a:effectLst>
                  <a:glow rad="101600">
                    <a:schemeClr val="bg1">
                      <a:alpha val="60000"/>
                    </a:schemeClr>
                  </a:glow>
                </a:effectLst>
              </a:rPr>
              <a:t>La </a:t>
            </a:r>
            <a:r>
              <a:rPr lang="es-ES" sz="4000" dirty="0" err="1">
                <a:solidFill>
                  <a:schemeClr val="folHlink"/>
                </a:solidFill>
                <a:effectLst>
                  <a:glow rad="101600">
                    <a:schemeClr val="bg1">
                      <a:alpha val="60000"/>
                    </a:schemeClr>
                  </a:glow>
                </a:effectLst>
              </a:rPr>
              <a:t>Currícula</a:t>
            </a:r>
            <a:r>
              <a:rPr lang="es-ES" sz="4000" dirty="0">
                <a:solidFill>
                  <a:schemeClr val="folHlink"/>
                </a:solidFill>
                <a:effectLst>
                  <a:glow rad="101600">
                    <a:schemeClr val="bg1">
                      <a:alpha val="60000"/>
                    </a:schemeClr>
                  </a:glow>
                </a:effectLst>
              </a:rPr>
              <a:t> sobre Computación</a:t>
            </a:r>
          </a:p>
        </p:txBody>
      </p:sp>
      <p:sp>
        <p:nvSpPr>
          <p:cNvPr id="4099" name="Rectangle 3"/>
          <p:cNvSpPr>
            <a:spLocks noGrp="1" noChangeArrowheads="1"/>
          </p:cNvSpPr>
          <p:nvPr>
            <p:ph idx="1"/>
          </p:nvPr>
        </p:nvSpPr>
        <p:spPr>
          <a:xfrm>
            <a:off x="468313" y="1285860"/>
            <a:ext cx="8218487" cy="4810140"/>
          </a:xfrm>
        </p:spPr>
        <p:txBody>
          <a:bodyPr>
            <a:normAutofit fontScale="92500" lnSpcReduction="10000"/>
          </a:bodyPr>
          <a:lstStyle/>
          <a:p>
            <a:pPr algn="just">
              <a:defRPr/>
            </a:pPr>
            <a:r>
              <a:rPr lang="es-ES" sz="2400" dirty="0" smtClean="0"/>
              <a:t>Cubre los siguientes programas de pregrado (los enlaces vinculan a los documentos más recientes concernientes a cada disciplina):</a:t>
            </a:r>
          </a:p>
          <a:p>
            <a:pPr>
              <a:buFontTx/>
              <a:buNone/>
              <a:defRPr/>
            </a:pPr>
            <a:endParaRPr lang="es-ES" sz="2400" dirty="0" smtClean="0"/>
          </a:p>
          <a:p>
            <a:pPr lvl="1">
              <a:defRPr/>
            </a:pPr>
            <a:r>
              <a:rPr lang="es-ES" sz="2400" dirty="0" smtClean="0">
                <a:solidFill>
                  <a:schemeClr val="folHlink"/>
                </a:solidFill>
                <a:effectLst>
                  <a:glow rad="101600">
                    <a:schemeClr val="bg1">
                      <a:alpha val="60000"/>
                    </a:schemeClr>
                  </a:glow>
                </a:effectLst>
                <a:latin typeface="+mj-lt"/>
                <a:ea typeface="+mj-ea"/>
                <a:cs typeface="+mj-cs"/>
              </a:rPr>
              <a:t>Ingeniería de Computación - </a:t>
            </a:r>
            <a:r>
              <a:rPr lang="es-ES" sz="2400" dirty="0" smtClean="0">
                <a:hlinkClick r:id="rId3"/>
              </a:rPr>
              <a:t>CE 2004</a:t>
            </a:r>
            <a:endParaRPr lang="es-ES" sz="2400" dirty="0" smtClean="0"/>
          </a:p>
          <a:p>
            <a:pPr lvl="1">
              <a:defRPr/>
            </a:pPr>
            <a:endParaRPr lang="es-ES" sz="2400" dirty="0" smtClean="0">
              <a:solidFill>
                <a:schemeClr val="folHlink"/>
              </a:solidFill>
              <a:effectLst>
                <a:glow rad="101600">
                  <a:schemeClr val="bg1">
                    <a:alpha val="60000"/>
                  </a:schemeClr>
                </a:glow>
              </a:effectLst>
              <a:latin typeface="+mj-lt"/>
              <a:ea typeface="+mj-ea"/>
              <a:cs typeface="+mj-cs"/>
            </a:endParaRPr>
          </a:p>
          <a:p>
            <a:pPr lvl="1">
              <a:defRPr/>
            </a:pPr>
            <a:r>
              <a:rPr lang="es-ES" sz="2400" dirty="0" smtClean="0">
                <a:solidFill>
                  <a:schemeClr val="folHlink"/>
                </a:solidFill>
                <a:effectLst>
                  <a:glow rad="101600">
                    <a:schemeClr val="bg1">
                      <a:alpha val="60000"/>
                    </a:schemeClr>
                  </a:glow>
                </a:effectLst>
                <a:latin typeface="+mj-lt"/>
                <a:ea typeface="+mj-ea"/>
                <a:cs typeface="+mj-cs"/>
              </a:rPr>
              <a:t>Ciencias de la Computación - </a:t>
            </a:r>
            <a:r>
              <a:rPr lang="es-AR" sz="2400" dirty="0" smtClean="0">
                <a:hlinkClick r:id="rId3"/>
              </a:rPr>
              <a:t>CS 2008</a:t>
            </a:r>
            <a:endParaRPr lang="es-AR" sz="2400" dirty="0" smtClean="0"/>
          </a:p>
          <a:p>
            <a:pPr lvl="1">
              <a:defRPr/>
            </a:pPr>
            <a:endParaRPr lang="es-ES" sz="2400" dirty="0" smtClean="0">
              <a:solidFill>
                <a:schemeClr val="folHlink"/>
              </a:solidFill>
              <a:effectLst>
                <a:glow rad="101600">
                  <a:schemeClr val="bg1">
                    <a:alpha val="60000"/>
                  </a:schemeClr>
                </a:glow>
              </a:effectLst>
              <a:latin typeface="+mj-lt"/>
              <a:ea typeface="+mj-ea"/>
              <a:cs typeface="+mj-cs"/>
            </a:endParaRPr>
          </a:p>
          <a:p>
            <a:pPr lvl="1">
              <a:defRPr/>
            </a:pPr>
            <a:r>
              <a:rPr lang="es-ES" sz="2400" dirty="0" smtClean="0">
                <a:solidFill>
                  <a:schemeClr val="folHlink"/>
                </a:solidFill>
                <a:effectLst>
                  <a:glow rad="101600">
                    <a:schemeClr val="bg1">
                      <a:alpha val="60000"/>
                    </a:schemeClr>
                  </a:glow>
                </a:effectLst>
                <a:latin typeface="+mj-lt"/>
                <a:ea typeface="+mj-ea"/>
                <a:cs typeface="+mj-cs"/>
              </a:rPr>
              <a:t>Sistemas de Información - </a:t>
            </a:r>
            <a:r>
              <a:rPr lang="es-AR" sz="2400" dirty="0" smtClean="0">
                <a:hlinkClick r:id="rId4"/>
              </a:rPr>
              <a:t>IS 2010</a:t>
            </a:r>
            <a:endParaRPr lang="es-AR" sz="2400" dirty="0" smtClean="0"/>
          </a:p>
          <a:p>
            <a:pPr lvl="1">
              <a:defRPr/>
            </a:pPr>
            <a:endParaRPr lang="es-ES" sz="2400" dirty="0" smtClean="0">
              <a:solidFill>
                <a:schemeClr val="folHlink"/>
              </a:solidFill>
              <a:effectLst>
                <a:glow rad="101600">
                  <a:schemeClr val="bg1">
                    <a:alpha val="60000"/>
                  </a:schemeClr>
                </a:glow>
              </a:effectLst>
              <a:latin typeface="+mj-lt"/>
              <a:ea typeface="+mj-ea"/>
              <a:cs typeface="+mj-cs"/>
            </a:endParaRPr>
          </a:p>
          <a:p>
            <a:pPr lvl="1">
              <a:defRPr/>
            </a:pPr>
            <a:r>
              <a:rPr lang="es-ES" sz="2400" dirty="0" smtClean="0">
                <a:solidFill>
                  <a:schemeClr val="folHlink"/>
                </a:solidFill>
                <a:effectLst>
                  <a:glow rad="101600">
                    <a:schemeClr val="bg1">
                      <a:alpha val="60000"/>
                    </a:schemeClr>
                  </a:glow>
                </a:effectLst>
                <a:latin typeface="+mj-lt"/>
                <a:ea typeface="+mj-ea"/>
                <a:cs typeface="+mj-cs"/>
              </a:rPr>
              <a:t>Tecnología de la Información - </a:t>
            </a:r>
            <a:r>
              <a:rPr lang="es-AR" sz="2400" dirty="0" smtClean="0">
                <a:hlinkClick r:id="rId5"/>
              </a:rPr>
              <a:t>IT 2008</a:t>
            </a:r>
            <a:endParaRPr lang="es-AR" sz="2400" dirty="0" smtClean="0"/>
          </a:p>
          <a:p>
            <a:pPr lvl="1">
              <a:defRPr/>
            </a:pPr>
            <a:endParaRPr lang="es-ES" sz="2400" dirty="0" smtClean="0">
              <a:solidFill>
                <a:schemeClr val="folHlink"/>
              </a:solidFill>
              <a:effectLst>
                <a:glow rad="101600">
                  <a:schemeClr val="bg1">
                    <a:alpha val="60000"/>
                  </a:schemeClr>
                </a:glow>
              </a:effectLst>
              <a:latin typeface="+mj-lt"/>
              <a:ea typeface="+mj-ea"/>
              <a:cs typeface="+mj-cs"/>
            </a:endParaRPr>
          </a:p>
          <a:p>
            <a:pPr lvl="1">
              <a:defRPr/>
            </a:pPr>
            <a:r>
              <a:rPr lang="es-ES" sz="2400" dirty="0" smtClean="0">
                <a:solidFill>
                  <a:schemeClr val="folHlink"/>
                </a:solidFill>
                <a:effectLst>
                  <a:glow rad="101600">
                    <a:schemeClr val="bg1">
                      <a:alpha val="60000"/>
                    </a:schemeClr>
                  </a:glow>
                </a:effectLst>
                <a:latin typeface="+mj-lt"/>
                <a:ea typeface="+mj-ea"/>
                <a:cs typeface="+mj-cs"/>
              </a:rPr>
              <a:t>Ingeniería del Software - </a:t>
            </a:r>
            <a:r>
              <a:rPr lang="es-ES" sz="2400" dirty="0" smtClean="0">
                <a:hlinkClick r:id="rId6"/>
              </a:rPr>
              <a:t>SE 2004</a:t>
            </a:r>
            <a:endParaRPr lang="es-ES" sz="2400" dirty="0" smtClean="0"/>
          </a:p>
          <a:p>
            <a:pPr lvl="1">
              <a:buFontTx/>
              <a:buNone/>
              <a:defRPr/>
            </a:pPr>
            <a:endParaRPr lang="es-ES" sz="2400" dirty="0" smtClean="0">
              <a:solidFill>
                <a:schemeClr val="folHlink"/>
              </a:solidFill>
              <a:effectLst>
                <a:glow rad="101600">
                  <a:schemeClr val="bg1">
                    <a:alpha val="60000"/>
                  </a:schemeClr>
                </a:glow>
              </a:effectLst>
              <a:latin typeface="+mj-lt"/>
              <a:ea typeface="+mj-ea"/>
              <a:cs typeface="+mj-cs"/>
            </a:endParaRPr>
          </a:p>
        </p:txBody>
      </p:sp>
      <p:sp>
        <p:nvSpPr>
          <p:cNvPr id="22531"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lstStyle/>
          <a:p>
            <a:pPr>
              <a:defRPr/>
            </a:pPr>
            <a:r>
              <a:rPr lang="es-ES" sz="4000" dirty="0" smtClean="0">
                <a:solidFill>
                  <a:schemeClr val="folHlink"/>
                </a:solidFill>
                <a:effectLst>
                  <a:glow rad="101600">
                    <a:schemeClr val="bg1">
                      <a:alpha val="60000"/>
                    </a:schemeClr>
                  </a:glow>
                </a:effectLst>
              </a:rPr>
              <a:t>Tablas de Contenidos</a:t>
            </a:r>
            <a:endParaRPr lang="es-AR" sz="4000" dirty="0">
              <a:solidFill>
                <a:schemeClr val="folHlink"/>
              </a:solidFill>
              <a:effectLst>
                <a:glow rad="101600">
                  <a:schemeClr val="bg1">
                    <a:alpha val="60000"/>
                  </a:schemeClr>
                </a:glow>
              </a:effectLst>
            </a:endParaRPr>
          </a:p>
        </p:txBody>
      </p:sp>
      <p:sp>
        <p:nvSpPr>
          <p:cNvPr id="24579" name="2 Marcador de contenido"/>
          <p:cNvSpPr>
            <a:spLocks noGrp="1"/>
          </p:cNvSpPr>
          <p:nvPr>
            <p:ph idx="1"/>
          </p:nvPr>
        </p:nvSpPr>
        <p:spPr>
          <a:xfrm>
            <a:off x="0" y="1928813"/>
            <a:ext cx="9144000" cy="4500562"/>
          </a:xfrm>
        </p:spPr>
        <p:txBody>
          <a:bodyPr/>
          <a:lstStyle/>
          <a:p>
            <a:pPr marL="0" indent="0" algn="just">
              <a:buFontTx/>
              <a:buNone/>
            </a:pPr>
            <a:r>
              <a:rPr lang="es-ES" sz="2000" smtClean="0"/>
              <a:t>Dentro del marco del Computing Currícula se definen unas tablas de contenidos aproximados que contienen cada una de las disciplinas mencionadas, con su importancia relativa, tanto en términos de la cobertura de por la disciplina específica como de las capacidades que esperamos que tengan los graduados.</a:t>
            </a:r>
          </a:p>
          <a:p>
            <a:pPr marL="0" indent="0" algn="just">
              <a:buFontTx/>
              <a:buNone/>
            </a:pPr>
            <a:endParaRPr lang="es-ES" sz="2000" smtClean="0"/>
          </a:p>
          <a:p>
            <a:pPr marL="0" indent="0" algn="just">
              <a:buFontTx/>
              <a:buNone/>
            </a:pPr>
            <a:endParaRPr lang="es-ES" sz="2000" smtClean="0"/>
          </a:p>
          <a:p>
            <a:pPr marL="0" indent="0" algn="just">
              <a:buFontTx/>
              <a:buNone/>
            </a:pPr>
            <a:r>
              <a:rPr lang="es-ES" sz="2000" smtClean="0"/>
              <a:t>Cabe aclarar que esta tabla no pretender establecer cuáles contenidos son obligatorios y en que asignatura deben ser brindados, si no más bien orientar sobre los contenidos involucrados en las disciplinas computacionales y la importancia relativa que cada disciplina les da, sin especificar en qué área o asignatura deben estar contenidos. En las tablas, 5 es el máximo y 0 es el mínimo, </a:t>
            </a:r>
            <a:endParaRPr lang="es-AR" sz="2000" smtClean="0"/>
          </a:p>
        </p:txBody>
      </p:sp>
      <p:sp>
        <p:nvSpPr>
          <p:cNvPr id="24580"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5"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330"/>
            <a:ext cx="8229600" cy="1143000"/>
          </a:xfrm>
        </p:spPr>
        <p:txBody>
          <a:bodyPr/>
          <a:lstStyle/>
          <a:p>
            <a:pPr>
              <a:defRPr/>
            </a:pPr>
            <a:r>
              <a:rPr lang="es-ES" dirty="0" smtClean="0">
                <a:solidFill>
                  <a:schemeClr val="folHlink"/>
                </a:solidFill>
                <a:effectLst>
                  <a:glow rad="101600">
                    <a:schemeClr val="bg1">
                      <a:alpha val="60000"/>
                    </a:schemeClr>
                  </a:glow>
                </a:effectLst>
              </a:rPr>
              <a:t>Tablas de Contenidos</a:t>
            </a:r>
            <a:endParaRPr lang="es-AR" dirty="0"/>
          </a:p>
        </p:txBody>
      </p:sp>
      <p:graphicFrame>
        <p:nvGraphicFramePr>
          <p:cNvPr id="5" name="4 Tabla"/>
          <p:cNvGraphicFramePr>
            <a:graphicFrameLocks noGrp="1"/>
          </p:cNvGraphicFramePr>
          <p:nvPr/>
        </p:nvGraphicFramePr>
        <p:xfrm>
          <a:off x="142875" y="754063"/>
          <a:ext cx="8858283" cy="5031733"/>
        </p:xfrm>
        <a:graphic>
          <a:graphicData uri="http://schemas.openxmlformats.org/drawingml/2006/table">
            <a:tbl>
              <a:tblPr/>
              <a:tblGrid>
                <a:gridCol w="3511863"/>
                <a:gridCol w="534642"/>
                <a:gridCol w="534642"/>
                <a:gridCol w="534642"/>
                <a:gridCol w="534642"/>
                <a:gridCol w="534642"/>
                <a:gridCol w="534642"/>
                <a:gridCol w="534642"/>
                <a:gridCol w="534642"/>
                <a:gridCol w="534642"/>
                <a:gridCol w="534642"/>
              </a:tblGrid>
              <a:tr h="113624">
                <a:tc gridSpan="11">
                  <a:txBody>
                    <a:bodyPr/>
                    <a:lstStyle/>
                    <a:p>
                      <a:pPr algn="ctr" fontAlgn="b"/>
                      <a:r>
                        <a:rPr lang="es-AR" sz="1400" b="1" i="0" u="none" strike="noStrike" dirty="0">
                          <a:solidFill>
                            <a:srgbClr val="000000"/>
                          </a:solidFill>
                          <a:latin typeface="Calibri"/>
                        </a:rPr>
                        <a:t>Temas Relacionados con la Computación</a:t>
                      </a:r>
                    </a:p>
                  </a:txBody>
                  <a:tcPr marL="5411" marR="5411" marT="54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108213">
                <a:tc rowSpan="2">
                  <a:txBody>
                    <a:bodyPr/>
                    <a:lstStyle/>
                    <a:p>
                      <a:pPr algn="ctr" fontAlgn="b"/>
                      <a:r>
                        <a:rPr lang="es-AR" sz="1400" b="0" i="0" u="none" strike="noStrike" dirty="0" err="1">
                          <a:solidFill>
                            <a:srgbClr val="000000"/>
                          </a:solidFill>
                          <a:latin typeface="Calibri"/>
                        </a:rPr>
                        <a:t>Area</a:t>
                      </a:r>
                      <a:r>
                        <a:rPr lang="es-AR" sz="1400" b="0" i="0" u="none" strike="noStrike" dirty="0">
                          <a:solidFill>
                            <a:srgbClr val="000000"/>
                          </a:solidFill>
                          <a:latin typeface="Calibri"/>
                        </a:rPr>
                        <a:t> de Conocimiento</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s-AR" sz="1400" b="0" i="0" u="none" strike="noStrike">
                          <a:solidFill>
                            <a:srgbClr val="000000"/>
                          </a:solidFill>
                          <a:latin typeface="Calibri"/>
                        </a:rPr>
                        <a:t>CE</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400" b="0" i="0" u="none" strike="noStrike">
                          <a:solidFill>
                            <a:srgbClr val="000000"/>
                          </a:solidFill>
                          <a:latin typeface="Calibri"/>
                        </a:rPr>
                        <a:t>CS</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400" b="0" i="0" u="none" strike="noStrike">
                          <a:solidFill>
                            <a:srgbClr val="000000"/>
                          </a:solidFill>
                          <a:latin typeface="Calibri"/>
                        </a:rPr>
                        <a:t>IS</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400" b="0" i="0" u="none" strike="noStrike">
                          <a:solidFill>
                            <a:srgbClr val="000000"/>
                          </a:solidFill>
                          <a:latin typeface="Calibri"/>
                        </a:rPr>
                        <a:t>IT</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400" b="0" i="0" u="none" strike="noStrike">
                          <a:solidFill>
                            <a:srgbClr val="000000"/>
                          </a:solidFill>
                          <a:latin typeface="Calibri"/>
                        </a:rPr>
                        <a:t>SE</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r>
              <a:tr h="108213">
                <a:tc vMerge="1">
                  <a:txBody>
                    <a:bodyPr/>
                    <a:lstStyle/>
                    <a:p>
                      <a:endParaRPr lang="es-AR"/>
                    </a:p>
                  </a:txBody>
                  <a:tcPr/>
                </a:tc>
                <a:tc>
                  <a:txBody>
                    <a:bodyPr/>
                    <a:lstStyle/>
                    <a:p>
                      <a:pPr algn="ctr" fontAlgn="b"/>
                      <a:r>
                        <a:rPr lang="es-AR" sz="1400" b="0" i="0" u="none" strike="noStrike">
                          <a:solidFill>
                            <a:srgbClr val="000000"/>
                          </a:solidFill>
                          <a:latin typeface="Calibri"/>
                        </a:rPr>
                        <a:t>min</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max</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min</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max</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min</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max</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min</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max</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min</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max</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dirty="0">
                          <a:solidFill>
                            <a:srgbClr val="000000"/>
                          </a:solidFill>
                          <a:latin typeface="Calibri"/>
                        </a:rPr>
                        <a:t>Fundamentos de Programación</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dirty="0">
                          <a:solidFill>
                            <a:srgbClr val="000000"/>
                          </a:solidFill>
                          <a:latin typeface="Calibri"/>
                        </a:rPr>
                        <a:t>Programación </a:t>
                      </a:r>
                      <a:r>
                        <a:rPr lang="es-AR" sz="1400" b="0" i="0" u="none" strike="noStrike" dirty="0" err="1">
                          <a:solidFill>
                            <a:srgbClr val="000000"/>
                          </a:solidFill>
                          <a:latin typeface="Calibri"/>
                        </a:rPr>
                        <a:t>Integrativa</a:t>
                      </a:r>
                      <a:endParaRPr lang="es-AR" sz="1400" b="0" i="0" u="none" strike="noStrike" dirty="0">
                        <a:solidFill>
                          <a:srgbClr val="000000"/>
                        </a:solidFill>
                        <a:latin typeface="Calibri"/>
                      </a:endParaRP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dirty="0">
                          <a:solidFill>
                            <a:srgbClr val="000000"/>
                          </a:solidFill>
                          <a:latin typeface="Calibri"/>
                        </a:rPr>
                        <a:t>Algoritmos y Complejidad</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dirty="0">
                          <a:solidFill>
                            <a:srgbClr val="000000"/>
                          </a:solidFill>
                          <a:latin typeface="Calibri"/>
                        </a:rPr>
                        <a:t>Arquitectura y Organización de Computadoras</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dirty="0">
                          <a:solidFill>
                            <a:srgbClr val="000000"/>
                          </a:solidFill>
                          <a:latin typeface="Calibri"/>
                        </a:rPr>
                        <a:t>Principios y diseño de Sistemas Operativos</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dirty="0">
                          <a:solidFill>
                            <a:srgbClr val="000000"/>
                          </a:solidFill>
                          <a:latin typeface="Calibri"/>
                        </a:rPr>
                        <a:t>Uso y Configuración de Sistemas Operativos</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Principios y Diseño enfocado a redes</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Uso y Configuración enfocado a redes</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Tecnologías de plataforma</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Teoría de Lenguajes de Programación</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Interacción Humano-Computadora</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Gráficos y Visualización</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Sistemas Inteligentes (IA)</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Teoría de Gestión de Información (BD)</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Práctica de Gestión de Información (BD)</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Computación científica (métodos numéricos)</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Legal / Profesional / Etica / Sociedad</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Desarrollo de Sistemas de Información</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213">
                <a:tc>
                  <a:txBody>
                    <a:bodyPr/>
                    <a:lstStyle/>
                    <a:p>
                      <a:pPr algn="l" fontAlgn="b"/>
                      <a:r>
                        <a:rPr lang="es-AR" sz="1400" b="0" i="0" u="none" strike="noStrike">
                          <a:solidFill>
                            <a:srgbClr val="000000"/>
                          </a:solidFill>
                          <a:latin typeface="Calibri"/>
                        </a:rPr>
                        <a:t>Análisis de Requerimientos de Negocios</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3624">
                <a:tc>
                  <a:txBody>
                    <a:bodyPr/>
                    <a:lstStyle/>
                    <a:p>
                      <a:pPr algn="l" fontAlgn="b"/>
                      <a:r>
                        <a:rPr lang="es-AR" sz="1400" b="0" i="0" u="none" strike="noStrike">
                          <a:solidFill>
                            <a:srgbClr val="000000"/>
                          </a:solidFill>
                          <a:latin typeface="Calibri"/>
                        </a:rPr>
                        <a:t>Negocios Electrónicos (E-Business)</a:t>
                      </a:r>
                    </a:p>
                  </a:txBody>
                  <a:tcPr marL="5411" marR="5411" marT="54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5411" marR="5411" marT="5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3</a:t>
                      </a:r>
                    </a:p>
                  </a:txBody>
                  <a:tcPr marL="5411" marR="5411" marT="5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25876"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6"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338"/>
            <a:ext cx="8229600" cy="1143000"/>
          </a:xfrm>
        </p:spPr>
        <p:txBody>
          <a:bodyPr/>
          <a:lstStyle/>
          <a:p>
            <a:pPr>
              <a:defRPr/>
            </a:pPr>
            <a:r>
              <a:rPr lang="es-ES" dirty="0" smtClean="0">
                <a:solidFill>
                  <a:schemeClr val="folHlink"/>
                </a:solidFill>
                <a:effectLst>
                  <a:glow rad="101600">
                    <a:schemeClr val="bg1">
                      <a:alpha val="60000"/>
                    </a:schemeClr>
                  </a:glow>
                </a:effectLst>
              </a:rPr>
              <a:t>Tablas de Contenidos</a:t>
            </a:r>
            <a:endParaRPr lang="es-AR" dirty="0"/>
          </a:p>
        </p:txBody>
      </p:sp>
      <p:graphicFrame>
        <p:nvGraphicFramePr>
          <p:cNvPr id="4" name="3 Marcador de contenido"/>
          <p:cNvGraphicFramePr>
            <a:graphicFrameLocks noGrp="1"/>
          </p:cNvGraphicFramePr>
          <p:nvPr>
            <p:ph idx="1"/>
          </p:nvPr>
        </p:nvGraphicFramePr>
        <p:xfrm>
          <a:off x="214313" y="784225"/>
          <a:ext cx="8643996" cy="4930485"/>
        </p:xfrm>
        <a:graphic>
          <a:graphicData uri="http://schemas.openxmlformats.org/drawingml/2006/table">
            <a:tbl>
              <a:tblPr/>
              <a:tblGrid>
                <a:gridCol w="3426906"/>
                <a:gridCol w="521709"/>
                <a:gridCol w="521709"/>
                <a:gridCol w="521709"/>
                <a:gridCol w="521709"/>
                <a:gridCol w="521709"/>
                <a:gridCol w="521709"/>
                <a:gridCol w="521709"/>
                <a:gridCol w="521709"/>
                <a:gridCol w="521709"/>
                <a:gridCol w="521709"/>
              </a:tblGrid>
              <a:tr h="197743">
                <a:tc gridSpan="11">
                  <a:txBody>
                    <a:bodyPr/>
                    <a:lstStyle/>
                    <a:p>
                      <a:pPr algn="ctr" fontAlgn="b"/>
                      <a:r>
                        <a:rPr lang="es-AR" sz="1200" b="1" i="0" u="none" strike="noStrike" dirty="0">
                          <a:solidFill>
                            <a:srgbClr val="000000"/>
                          </a:solidFill>
                          <a:latin typeface="Calibri"/>
                        </a:rPr>
                        <a:t>Temas Relacionados con la Computación</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197743">
                <a:tc rowSpan="2">
                  <a:txBody>
                    <a:bodyPr/>
                    <a:lstStyle/>
                    <a:p>
                      <a:pPr algn="ctr" fontAlgn="b"/>
                      <a:r>
                        <a:rPr lang="es-AR" sz="1200" b="0" i="0" u="none" strike="noStrike" dirty="0" err="1">
                          <a:solidFill>
                            <a:srgbClr val="000000"/>
                          </a:solidFill>
                          <a:latin typeface="Calibri"/>
                        </a:rPr>
                        <a:t>Area</a:t>
                      </a:r>
                      <a:r>
                        <a:rPr lang="es-AR" sz="1200" b="0" i="0" u="none" strike="noStrike" dirty="0">
                          <a:solidFill>
                            <a:srgbClr val="000000"/>
                          </a:solidFill>
                          <a:latin typeface="Calibri"/>
                        </a:rPr>
                        <a:t> de Conocimiento</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s-AR" sz="1200" b="0" i="0" u="none" strike="noStrike">
                          <a:solidFill>
                            <a:srgbClr val="000000"/>
                          </a:solidFill>
                          <a:latin typeface="Calibri"/>
                        </a:rPr>
                        <a:t>CE</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200" b="0" i="0" u="none" strike="noStrike">
                          <a:solidFill>
                            <a:srgbClr val="000000"/>
                          </a:solidFill>
                          <a:latin typeface="Calibri"/>
                        </a:rPr>
                        <a:t>CS</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200" b="0" i="0" u="none" strike="noStrike">
                          <a:solidFill>
                            <a:srgbClr val="000000"/>
                          </a:solidFill>
                          <a:latin typeface="Calibri"/>
                        </a:rPr>
                        <a:t>IS</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200" b="0" i="0" u="none" strike="noStrike">
                          <a:solidFill>
                            <a:srgbClr val="000000"/>
                          </a:solidFill>
                          <a:latin typeface="Calibri"/>
                        </a:rPr>
                        <a:t>IT</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200" b="0" i="0" u="none" strike="noStrike">
                          <a:solidFill>
                            <a:srgbClr val="000000"/>
                          </a:solidFill>
                          <a:latin typeface="Calibri"/>
                        </a:rPr>
                        <a:t>SE</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r>
              <a:tr h="197743">
                <a:tc vMerge="1">
                  <a:txBody>
                    <a:bodyPr/>
                    <a:lstStyle/>
                    <a:p>
                      <a:endParaRPr lang="es-AR"/>
                    </a:p>
                  </a:txBody>
                  <a:tcPr/>
                </a:tc>
                <a:tc>
                  <a:txBody>
                    <a:bodyPr/>
                    <a:lstStyle/>
                    <a:p>
                      <a:pPr algn="ctr" fontAlgn="b"/>
                      <a:r>
                        <a:rPr lang="es-AR" sz="1200" b="0" i="0" u="none" strike="noStrike">
                          <a:solidFill>
                            <a:srgbClr val="000000"/>
                          </a:solidFill>
                          <a:latin typeface="Calibri"/>
                        </a:rPr>
                        <a:t>min</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max</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min</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max</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min</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max</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min</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max</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min</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max</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dirty="0">
                          <a:solidFill>
                            <a:srgbClr val="000000"/>
                          </a:solidFill>
                          <a:latin typeface="Calibri"/>
                        </a:rPr>
                        <a:t>Análisis de Requerimientos Técnicos</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dirty="0">
                          <a:solidFill>
                            <a:srgbClr val="000000"/>
                          </a:solidFill>
                          <a:latin typeface="Calibri"/>
                        </a:rPr>
                        <a:t>Fundamentos Ingenieriles para software</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Economía Ingenieril para software</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dirty="0">
                          <a:solidFill>
                            <a:srgbClr val="000000"/>
                          </a:solidFill>
                          <a:latin typeface="Calibri"/>
                        </a:rPr>
                        <a:t>Modelado y Análisis de Software</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dirty="0">
                          <a:solidFill>
                            <a:srgbClr val="000000"/>
                          </a:solidFill>
                          <a:latin typeface="Calibri"/>
                        </a:rPr>
                        <a:t>Diseño de Software</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Verificación y Validación de Software</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Evolución del Software (mantenimiento)</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Proceso de Software</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Calidad de Software</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8941">
                <a:tc>
                  <a:txBody>
                    <a:bodyPr/>
                    <a:lstStyle/>
                    <a:p>
                      <a:pPr algn="l" fontAlgn="b"/>
                      <a:r>
                        <a:rPr lang="es-AR" sz="1200" b="0" i="0" u="none" strike="noStrike">
                          <a:solidFill>
                            <a:srgbClr val="000000"/>
                          </a:solidFill>
                          <a:latin typeface="Calibri"/>
                        </a:rPr>
                        <a:t>Ingeniería de Sistemas Computacionales (Comp Systems Engineering)</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Lógica digital</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Sistemas Embebidos</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Sistemas Distribuidos</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Seguridad: problemas y principios</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Seguridad: implementación y gestión</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Administración de sistemas</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8941">
                <a:tc>
                  <a:txBody>
                    <a:bodyPr/>
                    <a:lstStyle/>
                    <a:p>
                      <a:pPr algn="l" fontAlgn="b"/>
                      <a:r>
                        <a:rPr lang="es-AR" sz="1200" b="0" i="0" u="none" strike="noStrike">
                          <a:solidFill>
                            <a:srgbClr val="000000"/>
                          </a:solidFill>
                          <a:latin typeface="Calibri"/>
                        </a:rPr>
                        <a:t>Gestión de Organizaciones de Sistemas de Información</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Integración de Sistemas</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4</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Desarrollo de medios digitales</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2</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743">
                <a:tc>
                  <a:txBody>
                    <a:bodyPr/>
                    <a:lstStyle/>
                    <a:p>
                      <a:pPr algn="l" fontAlgn="b"/>
                      <a:r>
                        <a:rPr lang="es-AR" sz="1200" b="0" i="0" u="none" strike="noStrike">
                          <a:solidFill>
                            <a:srgbClr val="000000"/>
                          </a:solidFill>
                          <a:latin typeface="Calibri"/>
                        </a:rPr>
                        <a:t>Soporte técnico</a:t>
                      </a:r>
                    </a:p>
                  </a:txBody>
                  <a:tcPr marL="7304" marR="7304" marT="73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3</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5</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0</a:t>
                      </a:r>
                    </a:p>
                  </a:txBody>
                  <a:tcPr marL="7304" marR="7304" marT="7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200" b="0" i="0" u="none" strike="noStrike" dirty="0">
                          <a:solidFill>
                            <a:srgbClr val="000000"/>
                          </a:solidFill>
                          <a:latin typeface="Calibri"/>
                        </a:rPr>
                        <a:t>1</a:t>
                      </a:r>
                    </a:p>
                  </a:txBody>
                  <a:tcPr marL="7304" marR="7304" marT="73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6900"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6"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1462"/>
            <a:ext cx="8229600" cy="1143000"/>
          </a:xfrm>
        </p:spPr>
        <p:txBody>
          <a:bodyPr/>
          <a:lstStyle/>
          <a:p>
            <a:pPr>
              <a:defRPr/>
            </a:pPr>
            <a:r>
              <a:rPr lang="es-ES" dirty="0" smtClean="0">
                <a:solidFill>
                  <a:schemeClr val="folHlink"/>
                </a:solidFill>
                <a:effectLst>
                  <a:glow rad="101600">
                    <a:schemeClr val="bg1">
                      <a:alpha val="60000"/>
                    </a:schemeClr>
                  </a:glow>
                </a:effectLst>
              </a:rPr>
              <a:t>Tablas de Contenidos</a:t>
            </a:r>
            <a:endParaRPr lang="es-AR" dirty="0"/>
          </a:p>
        </p:txBody>
      </p:sp>
      <p:graphicFrame>
        <p:nvGraphicFramePr>
          <p:cNvPr id="4" name="3 Tabla"/>
          <p:cNvGraphicFramePr>
            <a:graphicFrameLocks noGrp="1"/>
          </p:cNvGraphicFramePr>
          <p:nvPr/>
        </p:nvGraphicFramePr>
        <p:xfrm>
          <a:off x="642938" y="865188"/>
          <a:ext cx="7929588" cy="4921743"/>
        </p:xfrm>
        <a:graphic>
          <a:graphicData uri="http://schemas.openxmlformats.org/drawingml/2006/table">
            <a:tbl>
              <a:tblPr/>
              <a:tblGrid>
                <a:gridCol w="3143678"/>
                <a:gridCol w="478591"/>
                <a:gridCol w="478591"/>
                <a:gridCol w="478591"/>
                <a:gridCol w="478591"/>
                <a:gridCol w="478591"/>
                <a:gridCol w="478591"/>
                <a:gridCol w="478591"/>
                <a:gridCol w="478591"/>
                <a:gridCol w="478591"/>
                <a:gridCol w="478591"/>
              </a:tblGrid>
              <a:tr h="210354">
                <a:tc gridSpan="11">
                  <a:txBody>
                    <a:bodyPr/>
                    <a:lstStyle/>
                    <a:p>
                      <a:pPr algn="ctr" fontAlgn="b"/>
                      <a:r>
                        <a:rPr lang="es-AR" sz="1400" b="1" i="0" u="none" strike="noStrike" dirty="0">
                          <a:solidFill>
                            <a:srgbClr val="000000"/>
                          </a:solidFill>
                          <a:latin typeface="Calibri"/>
                        </a:rPr>
                        <a:t>Temas No Relacionados con la Computación</a:t>
                      </a:r>
                    </a:p>
                  </a:txBody>
                  <a:tcPr marL="3701" marR="3701" marT="37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210354">
                <a:tc rowSpan="2">
                  <a:txBody>
                    <a:bodyPr/>
                    <a:lstStyle/>
                    <a:p>
                      <a:pPr algn="ctr" fontAlgn="b"/>
                      <a:r>
                        <a:rPr lang="es-AR" sz="1400" b="0" i="0" u="none" strike="noStrike" dirty="0" err="1">
                          <a:solidFill>
                            <a:srgbClr val="000000"/>
                          </a:solidFill>
                          <a:latin typeface="Calibri"/>
                        </a:rPr>
                        <a:t>Area</a:t>
                      </a:r>
                      <a:r>
                        <a:rPr lang="es-AR" sz="1400" b="0" i="0" u="none" strike="noStrike" dirty="0">
                          <a:solidFill>
                            <a:srgbClr val="000000"/>
                          </a:solidFill>
                          <a:latin typeface="Calibri"/>
                        </a:rPr>
                        <a:t> de Conocimiento</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s-AR" sz="1400" b="0" i="0" u="none" strike="noStrike">
                          <a:solidFill>
                            <a:srgbClr val="000000"/>
                          </a:solidFill>
                          <a:latin typeface="Calibri"/>
                        </a:rPr>
                        <a:t>CE</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400" b="0" i="0" u="none" strike="noStrike">
                          <a:solidFill>
                            <a:srgbClr val="000000"/>
                          </a:solidFill>
                          <a:latin typeface="Calibri"/>
                        </a:rPr>
                        <a:t>CS</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400" b="0" i="0" u="none" strike="noStrike">
                          <a:solidFill>
                            <a:srgbClr val="000000"/>
                          </a:solidFill>
                          <a:latin typeface="Calibri"/>
                        </a:rPr>
                        <a:t>IS</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400" b="0" i="0" u="none" strike="noStrike">
                          <a:solidFill>
                            <a:srgbClr val="000000"/>
                          </a:solidFill>
                          <a:latin typeface="Calibri"/>
                        </a:rPr>
                        <a:t>IT</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gridSpan="2">
                  <a:txBody>
                    <a:bodyPr/>
                    <a:lstStyle/>
                    <a:p>
                      <a:pPr algn="ctr" fontAlgn="b"/>
                      <a:r>
                        <a:rPr lang="es-AR" sz="1400" b="0" i="0" u="none" strike="noStrike">
                          <a:solidFill>
                            <a:srgbClr val="000000"/>
                          </a:solidFill>
                          <a:latin typeface="Calibri"/>
                        </a:rPr>
                        <a:t>SE</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r>
              <a:tr h="210354">
                <a:tc vMerge="1">
                  <a:txBody>
                    <a:bodyPr/>
                    <a:lstStyle/>
                    <a:p>
                      <a:endParaRPr lang="es-AR"/>
                    </a:p>
                  </a:txBody>
                  <a:tcPr/>
                </a:tc>
                <a:tc>
                  <a:txBody>
                    <a:bodyPr/>
                    <a:lstStyle/>
                    <a:p>
                      <a:pPr algn="ctr" fontAlgn="b"/>
                      <a:r>
                        <a:rPr lang="es-AR" sz="1400" b="0" i="0" u="none" strike="noStrike">
                          <a:solidFill>
                            <a:srgbClr val="000000"/>
                          </a:solidFill>
                          <a:latin typeface="Calibri"/>
                        </a:rPr>
                        <a:t>min</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max</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min</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max</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min</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max</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min</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max</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min</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max</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dirty="0">
                          <a:solidFill>
                            <a:srgbClr val="000000"/>
                          </a:solidFill>
                          <a:latin typeface="Calibri"/>
                        </a:rPr>
                        <a:t>Teoría Organizacional</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dirty="0">
                          <a:solidFill>
                            <a:srgbClr val="000000"/>
                          </a:solidFill>
                          <a:latin typeface="Calibri"/>
                        </a:rPr>
                        <a:t>Teoría de Decisión</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1103">
                <a:tc>
                  <a:txBody>
                    <a:bodyPr/>
                    <a:lstStyle/>
                    <a:p>
                      <a:pPr algn="l" fontAlgn="b"/>
                      <a:r>
                        <a:rPr lang="es-AR" sz="1400" b="0" i="0" u="none" strike="noStrike" dirty="0">
                          <a:solidFill>
                            <a:srgbClr val="000000"/>
                          </a:solidFill>
                          <a:latin typeface="Calibri"/>
                        </a:rPr>
                        <a:t>Comportamiento Organizacional</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1103">
                <a:tc>
                  <a:txBody>
                    <a:bodyPr/>
                    <a:lstStyle/>
                    <a:p>
                      <a:pPr algn="l" fontAlgn="b"/>
                      <a:r>
                        <a:rPr lang="es-AR" sz="1400" b="0" i="0" u="none" strike="noStrike" dirty="0">
                          <a:solidFill>
                            <a:srgbClr val="000000"/>
                          </a:solidFill>
                          <a:latin typeface="Calibri"/>
                        </a:rPr>
                        <a:t>Gestión de Cambio Organizacional</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a:solidFill>
                            <a:srgbClr val="000000"/>
                          </a:solidFill>
                          <a:latin typeface="Calibri"/>
                        </a:rPr>
                        <a:t>Teoría General de Sistemas</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7356">
                <a:tc>
                  <a:txBody>
                    <a:bodyPr/>
                    <a:lstStyle/>
                    <a:p>
                      <a:pPr algn="l" fontAlgn="b"/>
                      <a:r>
                        <a:rPr lang="es-AR" sz="1400" b="0" i="0" u="none" strike="noStrike">
                          <a:solidFill>
                            <a:srgbClr val="000000"/>
                          </a:solidFill>
                          <a:latin typeface="Calibri"/>
                        </a:rPr>
                        <a:t>Gestión del Riesgo (Proyecto, riesgo de seguridad)</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a:solidFill>
                            <a:srgbClr val="000000"/>
                          </a:solidFill>
                          <a:latin typeface="Calibri"/>
                        </a:rPr>
                        <a:t>Gestión de Proyecto</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a:solidFill>
                            <a:srgbClr val="000000"/>
                          </a:solidFill>
                          <a:latin typeface="Calibri"/>
                        </a:rPr>
                        <a:t>Modelos de Negocios</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a:solidFill>
                            <a:srgbClr val="000000"/>
                          </a:solidFill>
                          <a:latin typeface="Calibri"/>
                        </a:rPr>
                        <a:t>Áreas Funcionales de Negocios</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2780">
                <a:tc>
                  <a:txBody>
                    <a:bodyPr/>
                    <a:lstStyle/>
                    <a:p>
                      <a:pPr algn="l" fontAlgn="b"/>
                      <a:r>
                        <a:rPr lang="es-AR" sz="1400" b="0" i="0" u="none" strike="noStrike">
                          <a:solidFill>
                            <a:srgbClr val="000000"/>
                          </a:solidFill>
                          <a:latin typeface="Calibri"/>
                        </a:rPr>
                        <a:t>Evaluación del Desempeño de un Negocio</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a:solidFill>
                            <a:srgbClr val="000000"/>
                          </a:solidFill>
                          <a:latin typeface="Calibri"/>
                        </a:rPr>
                        <a:t>Circuitos y Sistemas</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a:solidFill>
                            <a:srgbClr val="000000"/>
                          </a:solidFill>
                          <a:latin typeface="Calibri"/>
                        </a:rPr>
                        <a:t>Electrónicos</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a:solidFill>
                            <a:srgbClr val="000000"/>
                          </a:solidFill>
                          <a:latin typeface="Calibri"/>
                        </a:rPr>
                        <a:t>Procesamiento de Señal Digital</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a:solidFill>
                            <a:srgbClr val="000000"/>
                          </a:solidFill>
                          <a:latin typeface="Calibri"/>
                        </a:rPr>
                        <a:t>Diseño VLSI</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5234">
                <a:tc>
                  <a:txBody>
                    <a:bodyPr/>
                    <a:lstStyle/>
                    <a:p>
                      <a:pPr algn="l" fontAlgn="b"/>
                      <a:r>
                        <a:rPr lang="es-AR" sz="1400" b="0" i="0" u="none" strike="noStrike">
                          <a:solidFill>
                            <a:srgbClr val="000000"/>
                          </a:solidFill>
                          <a:latin typeface="Calibri"/>
                        </a:rPr>
                        <a:t>Tolerancia de errores y testing de Hardware</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0</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a:solidFill>
                            <a:srgbClr val="000000"/>
                          </a:solidFill>
                          <a:latin typeface="Calibri"/>
                        </a:rPr>
                        <a:t>Bases Matemáticas</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2</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354">
                <a:tc>
                  <a:txBody>
                    <a:bodyPr/>
                    <a:lstStyle/>
                    <a:p>
                      <a:pPr algn="l" fontAlgn="b"/>
                      <a:r>
                        <a:rPr lang="es-AR" sz="1400" b="0" i="0" u="none" strike="noStrike" dirty="0">
                          <a:solidFill>
                            <a:srgbClr val="000000"/>
                          </a:solidFill>
                          <a:latin typeface="Calibri"/>
                        </a:rPr>
                        <a:t>Comunicación Interpersonal</a:t>
                      </a:r>
                    </a:p>
                  </a:txBody>
                  <a:tcPr marL="3701" marR="3701" marT="37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1</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5</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a:solidFill>
                            <a:srgbClr val="000000"/>
                          </a:solidFill>
                          <a:latin typeface="Calibri"/>
                        </a:rPr>
                        <a:t>3</a:t>
                      </a:r>
                    </a:p>
                  </a:txBody>
                  <a:tcPr marL="3701" marR="3701" marT="37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400" b="0" i="0" u="none" strike="noStrike" dirty="0">
                          <a:solidFill>
                            <a:srgbClr val="000000"/>
                          </a:solidFill>
                          <a:latin typeface="Calibri"/>
                        </a:rPr>
                        <a:t>4</a:t>
                      </a:r>
                    </a:p>
                  </a:txBody>
                  <a:tcPr marL="3701" marR="3701" marT="370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7888" name="3 Marcador de fecha"/>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s-AR"/>
              <a:t> </a:t>
            </a:r>
            <a:r>
              <a:rPr lang="es-AR" sz="1000" b="1"/>
              <a:t>TALLER POST ACREDITACIÓN DE CARRERAS DE INFORMÁTICA </a:t>
            </a:r>
            <a:endParaRPr lang="es-AR" sz="1000"/>
          </a:p>
          <a:p>
            <a:endParaRPr lang="es-ES"/>
          </a:p>
        </p:txBody>
      </p:sp>
      <p:sp>
        <p:nvSpPr>
          <p:cNvPr id="6" name="4 Marcador de pie de página"/>
          <p:cNvSpPr>
            <a:spLocks noGrp="1"/>
          </p:cNvSpPr>
          <p:nvPr>
            <p:ph type="ftr" sz="quarter" idx="11"/>
          </p:nvPr>
        </p:nvSpPr>
        <p:spPr/>
        <p:txBody>
          <a:bodyPr/>
          <a:lstStyle>
            <a:lvl1pPr>
              <a:defRPr sz="1200" b="1" i="0" cap="small" baseline="0"/>
            </a:lvl1pPr>
          </a:lstStyle>
          <a:p>
            <a:pPr>
              <a:defRPr/>
            </a:pPr>
            <a:r>
              <a:rPr lang="es-ES" dirty="0" smtClean="0"/>
              <a:t>Avellaneda </a:t>
            </a:r>
          </a:p>
          <a:p>
            <a:pPr>
              <a:defRPr/>
            </a:pPr>
            <a:r>
              <a:rPr lang="es-ES" dirty="0" smtClean="0"/>
              <a:t>  8 de Noviembre de 2011</a:t>
            </a:r>
          </a:p>
          <a:p>
            <a:pPr>
              <a:defRPr/>
            </a:pP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013">
  <a:themeElements>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themeOverride>
</file>

<file path=docProps/app.xml><?xml version="1.0" encoding="utf-8"?>
<Properties xmlns="http://schemas.openxmlformats.org/officeDocument/2006/extended-properties" xmlns:vt="http://schemas.openxmlformats.org/officeDocument/2006/docPropsVTypes">
  <Template/>
  <TotalTime>579</TotalTime>
  <Words>2559</Words>
  <Application>Microsoft Office PowerPoint</Application>
  <PresentationFormat>On-screen Show (4:3)</PresentationFormat>
  <Paragraphs>880</Paragraphs>
  <Slides>24</Slides>
  <Notes>20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1013</vt:lpstr>
      <vt:lpstr>Documentos Internacionales Sobre Lineamientos Currículares</vt:lpstr>
      <vt:lpstr>¿Qué es el Computing Curricula 2005?</vt:lpstr>
      <vt:lpstr>PowerPoint Presentation</vt:lpstr>
      <vt:lpstr>Sobre el Computing Currícula</vt:lpstr>
      <vt:lpstr>La Currícula sobre Computación</vt:lpstr>
      <vt:lpstr>Tablas de Contenidos</vt:lpstr>
      <vt:lpstr>Tablas de Contenidos</vt:lpstr>
      <vt:lpstr>Tablas de Contenidos</vt:lpstr>
      <vt:lpstr>Tablas de Contenidos</vt:lpstr>
      <vt:lpstr>Ingeniería en Computación</vt:lpstr>
      <vt:lpstr>Ingeniería en Computación</vt:lpstr>
      <vt:lpstr>Ingeniería en Computación</vt:lpstr>
      <vt:lpstr>Tecnología de Información</vt:lpstr>
      <vt:lpstr>Tecnología de Información </vt:lpstr>
      <vt:lpstr>Tecnología de Información</vt:lpstr>
      <vt:lpstr>Ciencia de la Computación</vt:lpstr>
      <vt:lpstr>Ciencia de la Computación</vt:lpstr>
      <vt:lpstr>Ciencia de la Computación</vt:lpstr>
      <vt:lpstr>Sistemas de Información</vt:lpstr>
      <vt:lpstr>Sistemas de Información</vt:lpstr>
      <vt:lpstr>Sistemas de Información</vt:lpstr>
      <vt:lpstr>Ingeniería de Software</vt:lpstr>
      <vt:lpstr>Ingeniería de Software</vt:lpstr>
      <vt:lpstr>Ingeniería de Software</vt:lpstr>
    </vt:vector>
  </TitlesOfParts>
  <Company>Particular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Visión de la ACM sobre el Currículo en Computación</dc:title>
  <dc:creator>Jorge Alberto Gàlvez</dc:creator>
  <cp:lastModifiedBy>Luis Horacio Perna</cp:lastModifiedBy>
  <cp:revision>32</cp:revision>
  <dcterms:created xsi:type="dcterms:W3CDTF">2009-02-18T16:35:36Z</dcterms:created>
  <dcterms:modified xsi:type="dcterms:W3CDTF">2012-12-01T17:00:40Z</dcterms:modified>
</cp:coreProperties>
</file>